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4"/>
    <p:sldMasterId id="2147483971" r:id="rId5"/>
  </p:sldMasterIdLst>
  <p:notesMasterIdLst>
    <p:notesMasterId r:id="rId29"/>
  </p:notesMasterIdLst>
  <p:handoutMasterIdLst>
    <p:handoutMasterId r:id="rId30"/>
  </p:handoutMasterIdLst>
  <p:sldIdLst>
    <p:sldId id="505" r:id="rId6"/>
    <p:sldId id="507" r:id="rId7"/>
    <p:sldId id="529" r:id="rId8"/>
    <p:sldId id="532" r:id="rId9"/>
    <p:sldId id="533" r:id="rId10"/>
    <p:sldId id="535" r:id="rId11"/>
    <p:sldId id="537" r:id="rId12"/>
    <p:sldId id="539" r:id="rId13"/>
    <p:sldId id="541" r:id="rId14"/>
    <p:sldId id="542" r:id="rId15"/>
    <p:sldId id="536" r:id="rId16"/>
    <p:sldId id="552" r:id="rId17"/>
    <p:sldId id="544" r:id="rId18"/>
    <p:sldId id="545" r:id="rId19"/>
    <p:sldId id="546" r:id="rId20"/>
    <p:sldId id="557" r:id="rId21"/>
    <p:sldId id="553" r:id="rId22"/>
    <p:sldId id="547" r:id="rId23"/>
    <p:sldId id="551" r:id="rId24"/>
    <p:sldId id="558" r:id="rId25"/>
    <p:sldId id="530" r:id="rId26"/>
    <p:sldId id="531" r:id="rId27"/>
    <p:sldId id="556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orient="horz" pos="3477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2183">
          <p15:clr>
            <a:srgbClr val="A4A3A4"/>
          </p15:clr>
        </p15:guide>
        <p15:guide id="5" orient="horz" pos="287">
          <p15:clr>
            <a:srgbClr val="A4A3A4"/>
          </p15:clr>
        </p15:guide>
        <p15:guide id="6" orient="horz" pos="1471">
          <p15:clr>
            <a:srgbClr val="A4A3A4"/>
          </p15:clr>
        </p15:guide>
        <p15:guide id="7" orient="horz" pos="535">
          <p15:clr>
            <a:srgbClr val="A4A3A4"/>
          </p15:clr>
        </p15:guide>
        <p15:guide id="8" orient="horz" pos="3938">
          <p15:clr>
            <a:srgbClr val="A4A3A4"/>
          </p15:clr>
        </p15:guide>
        <p15:guide id="9" orient="horz" pos="231">
          <p15:clr>
            <a:srgbClr val="A4A3A4"/>
          </p15:clr>
        </p15:guide>
        <p15:guide id="10" pos="230">
          <p15:clr>
            <a:srgbClr val="A4A3A4"/>
          </p15:clr>
        </p15:guide>
        <p15:guide id="11" pos="553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474">
          <p15:clr>
            <a:srgbClr val="A4A3A4"/>
          </p15:clr>
        </p15:guide>
        <p15:guide id="17" pos="45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>
          <p15:clr>
            <a:srgbClr val="A4A3A4"/>
          </p15:clr>
        </p15:guide>
        <p15:guide id="2" orient="horz" pos="5542">
          <p15:clr>
            <a:srgbClr val="A4A3A4"/>
          </p15:clr>
        </p15:guide>
        <p15:guide id="3" orient="horz" pos="5777">
          <p15:clr>
            <a:srgbClr val="A4A3A4"/>
          </p15:clr>
        </p15:guide>
        <p15:guide id="4" pos="286">
          <p15:clr>
            <a:srgbClr val="A4A3A4"/>
          </p15:clr>
        </p15:guide>
        <p15:guide id="5" pos="40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48024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5" autoAdjust="0"/>
    <p:restoredTop sz="87477" autoAdjust="0"/>
  </p:normalViewPr>
  <p:slideViewPr>
    <p:cSldViewPr snapToGrid="0" showGuides="1">
      <p:cViewPr varScale="1">
        <p:scale>
          <a:sx n="52" d="100"/>
          <a:sy n="52" d="100"/>
        </p:scale>
        <p:origin x="834" y="7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1944" y="-96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9F16DD-A74A-9A43-8E6C-84A17DDB3A43}" type="doc">
      <dgm:prSet loTypeId="urn:microsoft.com/office/officeart/2005/8/layout/matrix2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69F5AF8-1249-5C40-B8FB-79BA5816ACA9}">
      <dgm:prSet phldrT="[Text]"/>
      <dgm:spPr/>
      <dgm:t>
        <a:bodyPr/>
        <a:lstStyle/>
        <a:p>
          <a:r>
            <a:rPr lang="en-US" dirty="0" smtClean="0"/>
            <a:t>School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 descr="This is a square that includes four areas of life activites, School, work, daily living, and socially. They are in red, green, purple and blue. " title="Life Activities"/>
        </a:ext>
      </dgm:extLst>
    </dgm:pt>
    <dgm:pt modelId="{9092C4C5-D39C-404D-ADE1-56B9BB469B4A}" type="parTrans" cxnId="{72DE16EC-DB27-8640-A954-A7AD8D9EE433}">
      <dgm:prSet/>
      <dgm:spPr/>
      <dgm:t>
        <a:bodyPr/>
        <a:lstStyle/>
        <a:p>
          <a:endParaRPr lang="en-US"/>
        </a:p>
      </dgm:t>
    </dgm:pt>
    <dgm:pt modelId="{EAC8B118-86BB-4C4F-8594-9F1174886051}" type="sibTrans" cxnId="{72DE16EC-DB27-8640-A954-A7AD8D9EE433}">
      <dgm:prSet/>
      <dgm:spPr/>
      <dgm:t>
        <a:bodyPr/>
        <a:lstStyle/>
        <a:p>
          <a:endParaRPr lang="en-US"/>
        </a:p>
      </dgm:t>
    </dgm:pt>
    <dgm:pt modelId="{7EE986CA-0F61-194E-A91E-0EB5CD7E380F}">
      <dgm:prSet phldrT="[Text]"/>
      <dgm:spPr/>
      <dgm:t>
        <a:bodyPr/>
        <a:lstStyle/>
        <a:p>
          <a:r>
            <a:rPr lang="en-US" dirty="0" smtClean="0"/>
            <a:t>Work</a:t>
          </a:r>
          <a:endParaRPr lang="en-US" dirty="0"/>
        </a:p>
      </dgm:t>
    </dgm:pt>
    <dgm:pt modelId="{997B6DAF-39CF-724E-99EA-75040DBF7177}" type="parTrans" cxnId="{0464A3D2-19CC-2B47-B565-01E755798AD0}">
      <dgm:prSet/>
      <dgm:spPr/>
      <dgm:t>
        <a:bodyPr/>
        <a:lstStyle/>
        <a:p>
          <a:endParaRPr lang="en-US"/>
        </a:p>
      </dgm:t>
    </dgm:pt>
    <dgm:pt modelId="{5CB24765-A5C8-9F4B-912F-75D0190C9BBD}" type="sibTrans" cxnId="{0464A3D2-19CC-2B47-B565-01E755798AD0}">
      <dgm:prSet/>
      <dgm:spPr/>
      <dgm:t>
        <a:bodyPr/>
        <a:lstStyle/>
        <a:p>
          <a:endParaRPr lang="en-US"/>
        </a:p>
      </dgm:t>
    </dgm:pt>
    <dgm:pt modelId="{06567791-4EB8-9048-8BEA-2394D624045C}">
      <dgm:prSet phldrT="[Text]"/>
      <dgm:spPr/>
      <dgm:t>
        <a:bodyPr/>
        <a:lstStyle/>
        <a:p>
          <a:r>
            <a:rPr lang="en-US" dirty="0" smtClean="0"/>
            <a:t>Daily living</a:t>
          </a:r>
          <a:endParaRPr lang="en-US" dirty="0"/>
        </a:p>
      </dgm:t>
    </dgm:pt>
    <dgm:pt modelId="{42A74BAD-0176-864D-89CB-EB9E3CD553B6}" type="parTrans" cxnId="{8807D1B3-D1C7-3546-9305-E826D5F987D0}">
      <dgm:prSet/>
      <dgm:spPr/>
      <dgm:t>
        <a:bodyPr/>
        <a:lstStyle/>
        <a:p>
          <a:endParaRPr lang="en-US"/>
        </a:p>
      </dgm:t>
    </dgm:pt>
    <dgm:pt modelId="{6CC76758-94A2-2242-870C-94E20CECC294}" type="sibTrans" cxnId="{8807D1B3-D1C7-3546-9305-E826D5F987D0}">
      <dgm:prSet/>
      <dgm:spPr/>
      <dgm:t>
        <a:bodyPr/>
        <a:lstStyle/>
        <a:p>
          <a:endParaRPr lang="en-US"/>
        </a:p>
      </dgm:t>
    </dgm:pt>
    <dgm:pt modelId="{ACAA3269-8C16-D944-A5AB-50474FE18706}">
      <dgm:prSet phldrT="[Text]"/>
      <dgm:spPr/>
      <dgm:t>
        <a:bodyPr/>
        <a:lstStyle/>
        <a:p>
          <a:r>
            <a:rPr lang="en-US" dirty="0" smtClean="0"/>
            <a:t>Social</a:t>
          </a:r>
          <a:endParaRPr lang="en-US" dirty="0"/>
        </a:p>
      </dgm:t>
    </dgm:pt>
    <dgm:pt modelId="{C65690B6-54E2-DA42-ABC6-D412529D2288}" type="parTrans" cxnId="{E7079244-8FCE-7B4B-A90A-4C9A956A5C08}">
      <dgm:prSet/>
      <dgm:spPr/>
      <dgm:t>
        <a:bodyPr/>
        <a:lstStyle/>
        <a:p>
          <a:endParaRPr lang="en-US"/>
        </a:p>
      </dgm:t>
    </dgm:pt>
    <dgm:pt modelId="{70346B2E-EFDE-6B44-837F-600EDB75F9AB}" type="sibTrans" cxnId="{E7079244-8FCE-7B4B-A90A-4C9A956A5C08}">
      <dgm:prSet/>
      <dgm:spPr/>
      <dgm:t>
        <a:bodyPr/>
        <a:lstStyle/>
        <a:p>
          <a:endParaRPr lang="en-US"/>
        </a:p>
      </dgm:t>
    </dgm:pt>
    <dgm:pt modelId="{4C96A7E9-D899-6043-8EF0-AFBA0F9C21A8}" type="pres">
      <dgm:prSet presAssocID="{CB9F16DD-A74A-9A43-8E6C-84A17DDB3A4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745F60-D9B9-0048-BAFF-DFEBCDD892C5}" type="pres">
      <dgm:prSet presAssocID="{CB9F16DD-A74A-9A43-8E6C-84A17DDB3A43}" presName="axisShape" presStyleLbl="bgShp" presStyleIdx="0" presStyleCnt="1"/>
      <dgm:spPr/>
      <dgm:t>
        <a:bodyPr/>
        <a:lstStyle/>
        <a:p>
          <a:endParaRPr lang="en-US"/>
        </a:p>
      </dgm:t>
    </dgm:pt>
    <dgm:pt modelId="{9B8C4BA5-E36E-DD43-8658-07EDC0030FC9}" type="pres">
      <dgm:prSet presAssocID="{CB9F16DD-A74A-9A43-8E6C-84A17DDB3A4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41571-FA14-0F4B-9619-493207F8A861}" type="pres">
      <dgm:prSet presAssocID="{CB9F16DD-A74A-9A43-8E6C-84A17DDB3A4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3913B-8710-8242-99D7-7BF923BFC7C5}" type="pres">
      <dgm:prSet presAssocID="{CB9F16DD-A74A-9A43-8E6C-84A17DDB3A4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C8706-D60A-9547-BBC9-7E7EFD6D11E8}" type="pres">
      <dgm:prSet presAssocID="{CB9F16DD-A74A-9A43-8E6C-84A17DDB3A4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4A3D2-19CC-2B47-B565-01E755798AD0}" srcId="{CB9F16DD-A74A-9A43-8E6C-84A17DDB3A43}" destId="{7EE986CA-0F61-194E-A91E-0EB5CD7E380F}" srcOrd="1" destOrd="0" parTransId="{997B6DAF-39CF-724E-99EA-75040DBF7177}" sibTransId="{5CB24765-A5C8-9F4B-912F-75D0190C9BBD}"/>
    <dgm:cxn modelId="{72DE16EC-DB27-8640-A954-A7AD8D9EE433}" srcId="{CB9F16DD-A74A-9A43-8E6C-84A17DDB3A43}" destId="{A69F5AF8-1249-5C40-B8FB-79BA5816ACA9}" srcOrd="0" destOrd="0" parTransId="{9092C4C5-D39C-404D-ADE1-56B9BB469B4A}" sibTransId="{EAC8B118-86BB-4C4F-8594-9F1174886051}"/>
    <dgm:cxn modelId="{4432A5FF-B9AC-BE4E-84D4-0E622C1A126C}" type="presOf" srcId="{A69F5AF8-1249-5C40-B8FB-79BA5816ACA9}" destId="{9B8C4BA5-E36E-DD43-8658-07EDC0030FC9}" srcOrd="0" destOrd="0" presId="urn:microsoft.com/office/officeart/2005/8/layout/matrix2"/>
    <dgm:cxn modelId="{0E938829-F4AE-E74B-8F1A-F39E0DB7FF1D}" type="presOf" srcId="{ACAA3269-8C16-D944-A5AB-50474FE18706}" destId="{E31C8706-D60A-9547-BBC9-7E7EFD6D11E8}" srcOrd="0" destOrd="0" presId="urn:microsoft.com/office/officeart/2005/8/layout/matrix2"/>
    <dgm:cxn modelId="{8888BBDE-1138-5740-977B-89C1AA42EAB4}" type="presOf" srcId="{7EE986CA-0F61-194E-A91E-0EB5CD7E380F}" destId="{3BF41571-FA14-0F4B-9619-493207F8A861}" srcOrd="0" destOrd="0" presId="urn:microsoft.com/office/officeart/2005/8/layout/matrix2"/>
    <dgm:cxn modelId="{E7079244-8FCE-7B4B-A90A-4C9A956A5C08}" srcId="{CB9F16DD-A74A-9A43-8E6C-84A17DDB3A43}" destId="{ACAA3269-8C16-D944-A5AB-50474FE18706}" srcOrd="3" destOrd="0" parTransId="{C65690B6-54E2-DA42-ABC6-D412529D2288}" sibTransId="{70346B2E-EFDE-6B44-837F-600EDB75F9AB}"/>
    <dgm:cxn modelId="{DF089803-8A09-4046-BB1E-A80A8B4CFC7F}" type="presOf" srcId="{CB9F16DD-A74A-9A43-8E6C-84A17DDB3A43}" destId="{4C96A7E9-D899-6043-8EF0-AFBA0F9C21A8}" srcOrd="0" destOrd="0" presId="urn:microsoft.com/office/officeart/2005/8/layout/matrix2"/>
    <dgm:cxn modelId="{4F270735-9F51-6543-9316-5369945EFC98}" type="presOf" srcId="{06567791-4EB8-9048-8BEA-2394D624045C}" destId="{97B3913B-8710-8242-99D7-7BF923BFC7C5}" srcOrd="0" destOrd="0" presId="urn:microsoft.com/office/officeart/2005/8/layout/matrix2"/>
    <dgm:cxn modelId="{8807D1B3-D1C7-3546-9305-E826D5F987D0}" srcId="{CB9F16DD-A74A-9A43-8E6C-84A17DDB3A43}" destId="{06567791-4EB8-9048-8BEA-2394D624045C}" srcOrd="2" destOrd="0" parTransId="{42A74BAD-0176-864D-89CB-EB9E3CD553B6}" sibTransId="{6CC76758-94A2-2242-870C-94E20CECC294}"/>
    <dgm:cxn modelId="{DD1B10B9-B6EE-664D-ACE2-9BA79C83C603}" type="presParOf" srcId="{4C96A7E9-D899-6043-8EF0-AFBA0F9C21A8}" destId="{94745F60-D9B9-0048-BAFF-DFEBCDD892C5}" srcOrd="0" destOrd="0" presId="urn:microsoft.com/office/officeart/2005/8/layout/matrix2"/>
    <dgm:cxn modelId="{38C1921B-AE25-6441-B79D-1199BC28750B}" type="presParOf" srcId="{4C96A7E9-D899-6043-8EF0-AFBA0F9C21A8}" destId="{9B8C4BA5-E36E-DD43-8658-07EDC0030FC9}" srcOrd="1" destOrd="0" presId="urn:microsoft.com/office/officeart/2005/8/layout/matrix2"/>
    <dgm:cxn modelId="{912A50D6-2CE5-0047-8740-43241131845E}" type="presParOf" srcId="{4C96A7E9-D899-6043-8EF0-AFBA0F9C21A8}" destId="{3BF41571-FA14-0F4B-9619-493207F8A861}" srcOrd="2" destOrd="0" presId="urn:microsoft.com/office/officeart/2005/8/layout/matrix2"/>
    <dgm:cxn modelId="{DC554F65-FB9F-4E40-8D72-0DCF129C1877}" type="presParOf" srcId="{4C96A7E9-D899-6043-8EF0-AFBA0F9C21A8}" destId="{97B3913B-8710-8242-99D7-7BF923BFC7C5}" srcOrd="3" destOrd="0" presId="urn:microsoft.com/office/officeart/2005/8/layout/matrix2"/>
    <dgm:cxn modelId="{BF1954CB-F8D9-284F-883E-A2EF18390A1F}" type="presParOf" srcId="{4C96A7E9-D899-6043-8EF0-AFBA0F9C21A8}" destId="{E31C8706-D60A-9547-BBC9-7E7EFD6D11E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BCE80-4DBB-7144-A188-3FCAD36B6228}" type="doc">
      <dgm:prSet loTypeId="urn:microsoft.com/office/officeart/2005/8/layout/vList5" loCatId="" qsTypeId="urn:microsoft.com/office/officeart/2005/8/quickstyle/simple4" qsCatId="simple" csTypeId="urn:microsoft.com/office/officeart/2005/8/colors/accent1_3" csCatId="accent1" phldr="1"/>
      <dgm:spPr/>
    </dgm:pt>
    <dgm:pt modelId="{A6A589B4-19D7-6045-B301-F10BA8C9C260}">
      <dgm:prSet phldrT="[Text]"/>
      <dgm:spPr/>
      <dgm:t>
        <a:bodyPr/>
        <a:lstStyle/>
        <a:p>
          <a:pPr algn="l"/>
          <a:r>
            <a:rPr lang="en-US" dirty="0" smtClean="0"/>
            <a:t>Student has a disability </a:t>
          </a:r>
          <a:endParaRPr lang="en-US" dirty="0"/>
        </a:p>
      </dgm:t>
    </dgm:pt>
    <dgm:pt modelId="{3BBB808C-9F08-E54C-BD91-DC8AA2AB8D31}" type="parTrans" cxnId="{2EC759B6-723E-AB47-B9B5-1791B5E95BBC}">
      <dgm:prSet/>
      <dgm:spPr/>
      <dgm:t>
        <a:bodyPr/>
        <a:lstStyle/>
        <a:p>
          <a:endParaRPr lang="en-US"/>
        </a:p>
      </dgm:t>
    </dgm:pt>
    <dgm:pt modelId="{66C60918-C0AA-1C4F-A9AC-F83898E73192}" type="sibTrans" cxnId="{2EC759B6-723E-AB47-B9B5-1791B5E95BBC}">
      <dgm:prSet/>
      <dgm:spPr/>
      <dgm:t>
        <a:bodyPr/>
        <a:lstStyle/>
        <a:p>
          <a:endParaRPr lang="en-US"/>
        </a:p>
      </dgm:t>
    </dgm:pt>
    <dgm:pt modelId="{FC0CDDAF-F748-5744-80C6-9AD417EA679B}">
      <dgm:prSet phldrT="[Text]"/>
      <dgm:spPr/>
      <dgm:t>
        <a:bodyPr/>
        <a:lstStyle/>
        <a:p>
          <a:pPr algn="l"/>
          <a:r>
            <a:rPr lang="en-US" dirty="0" smtClean="0"/>
            <a:t>There is a disability-related barrier to accessing the exam</a:t>
          </a:r>
          <a:endParaRPr lang="en-US" dirty="0"/>
        </a:p>
      </dgm:t>
    </dgm:pt>
    <dgm:pt modelId="{1CD13B59-628D-E546-AEFD-73E74A964D9C}" type="parTrans" cxnId="{174FBE92-BCA9-EB4A-8E79-D2805D19CE7A}">
      <dgm:prSet/>
      <dgm:spPr/>
      <dgm:t>
        <a:bodyPr/>
        <a:lstStyle/>
        <a:p>
          <a:endParaRPr lang="en-US"/>
        </a:p>
      </dgm:t>
    </dgm:pt>
    <dgm:pt modelId="{51344EE2-9839-7D4D-A047-B1DD72DB6199}" type="sibTrans" cxnId="{174FBE92-BCA9-EB4A-8E79-D2805D19CE7A}">
      <dgm:prSet/>
      <dgm:spPr/>
      <dgm:t>
        <a:bodyPr/>
        <a:lstStyle/>
        <a:p>
          <a:endParaRPr lang="en-US"/>
        </a:p>
      </dgm:t>
    </dgm:pt>
    <dgm:pt modelId="{7F148E82-3D34-EE43-B9B4-DA68A88FFF76}">
      <dgm:prSet phldrT="[Text]"/>
      <dgm:spPr/>
      <dgm:t>
        <a:bodyPr/>
        <a:lstStyle/>
        <a:p>
          <a:pPr algn="l"/>
          <a:r>
            <a:rPr lang="en-US" dirty="0" smtClean="0"/>
            <a:t>Accommodations will allow for an accurate assessment of student’s knowledge </a:t>
          </a:r>
          <a:endParaRPr lang="en-US" dirty="0"/>
        </a:p>
      </dgm:t>
    </dgm:pt>
    <dgm:pt modelId="{BE259AA8-EE5C-2B47-90FE-7AD0AC786080}" type="parTrans" cxnId="{D6294ED7-CEA2-0542-94E9-7A0703F0AA7E}">
      <dgm:prSet/>
      <dgm:spPr/>
      <dgm:t>
        <a:bodyPr/>
        <a:lstStyle/>
        <a:p>
          <a:endParaRPr lang="en-US"/>
        </a:p>
      </dgm:t>
    </dgm:pt>
    <dgm:pt modelId="{94D1F5CD-7176-894A-AF95-8E4B82F92233}" type="sibTrans" cxnId="{D6294ED7-CEA2-0542-94E9-7A0703F0AA7E}">
      <dgm:prSet/>
      <dgm:spPr/>
      <dgm:t>
        <a:bodyPr/>
        <a:lstStyle/>
        <a:p>
          <a:endParaRPr lang="en-US"/>
        </a:p>
      </dgm:t>
    </dgm:pt>
    <dgm:pt modelId="{70FD9756-39A5-614D-829B-67EFDE878BB5}" type="pres">
      <dgm:prSet presAssocID="{D22BCE80-4DBB-7144-A188-3FCAD36B6228}" presName="Name0" presStyleCnt="0">
        <dgm:presLayoutVars>
          <dgm:dir/>
          <dgm:animLvl val="lvl"/>
          <dgm:resizeHandles val="exact"/>
        </dgm:presLayoutVars>
      </dgm:prSet>
      <dgm:spPr/>
    </dgm:pt>
    <dgm:pt modelId="{78688600-CFB0-3A4F-AA6F-59684FB29120}" type="pres">
      <dgm:prSet presAssocID="{A6A589B4-19D7-6045-B301-F10BA8C9C260}" presName="linNode" presStyleCnt="0"/>
      <dgm:spPr/>
    </dgm:pt>
    <dgm:pt modelId="{852C1A77-CE07-FC4E-BD14-BBC22CCAF845}" type="pres">
      <dgm:prSet presAssocID="{A6A589B4-19D7-6045-B301-F10BA8C9C260}" presName="parentText" presStyleLbl="node1" presStyleIdx="0" presStyleCnt="3" custScaleX="180147" custScaleY="59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B7E5F-930F-934E-B3DF-221CFD7CE98A}" type="pres">
      <dgm:prSet presAssocID="{66C60918-C0AA-1C4F-A9AC-F83898E73192}" presName="sp" presStyleCnt="0"/>
      <dgm:spPr/>
    </dgm:pt>
    <dgm:pt modelId="{C765555B-0C3F-DD4C-A35E-15243F3457C8}" type="pres">
      <dgm:prSet presAssocID="{FC0CDDAF-F748-5744-80C6-9AD417EA679B}" presName="linNode" presStyleCnt="0"/>
      <dgm:spPr/>
    </dgm:pt>
    <dgm:pt modelId="{5FB853A1-7AF2-824F-8F4A-9B3130A3EAFE}" type="pres">
      <dgm:prSet presAssocID="{FC0CDDAF-F748-5744-80C6-9AD417EA679B}" presName="parentText" presStyleLbl="node1" presStyleIdx="1" presStyleCnt="3" custScaleX="258526" custScaleY="63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45C3-F1B3-B14B-AF2B-17AD67296EB2}" type="pres">
      <dgm:prSet presAssocID="{51344EE2-9839-7D4D-A047-B1DD72DB6199}" presName="sp" presStyleCnt="0"/>
      <dgm:spPr/>
    </dgm:pt>
    <dgm:pt modelId="{499DE2A3-D3A5-9F4C-B883-ACA54308D8F7}" type="pres">
      <dgm:prSet presAssocID="{7F148E82-3D34-EE43-B9B4-DA68A88FFF76}" presName="linNode" presStyleCnt="0"/>
      <dgm:spPr/>
    </dgm:pt>
    <dgm:pt modelId="{88A5A651-33D6-264F-B665-AC1D78AFA41D}" type="pres">
      <dgm:prSet presAssocID="{7F148E82-3D34-EE43-B9B4-DA68A88FFF76}" presName="parentText" presStyleLbl="node1" presStyleIdx="2" presStyleCnt="3" custScaleX="277778" custScaleY="568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C759B6-723E-AB47-B9B5-1791B5E95BBC}" srcId="{D22BCE80-4DBB-7144-A188-3FCAD36B6228}" destId="{A6A589B4-19D7-6045-B301-F10BA8C9C260}" srcOrd="0" destOrd="0" parTransId="{3BBB808C-9F08-E54C-BD91-DC8AA2AB8D31}" sibTransId="{66C60918-C0AA-1C4F-A9AC-F83898E73192}"/>
    <dgm:cxn modelId="{B55167D8-4105-F642-990D-F972A45339B3}" type="presOf" srcId="{D22BCE80-4DBB-7144-A188-3FCAD36B6228}" destId="{70FD9756-39A5-614D-829B-67EFDE878BB5}" srcOrd="0" destOrd="0" presId="urn:microsoft.com/office/officeart/2005/8/layout/vList5"/>
    <dgm:cxn modelId="{61908155-2207-F843-A609-4E3548175F20}" type="presOf" srcId="{FC0CDDAF-F748-5744-80C6-9AD417EA679B}" destId="{5FB853A1-7AF2-824F-8F4A-9B3130A3EAFE}" srcOrd="0" destOrd="0" presId="urn:microsoft.com/office/officeart/2005/8/layout/vList5"/>
    <dgm:cxn modelId="{D6294ED7-CEA2-0542-94E9-7A0703F0AA7E}" srcId="{D22BCE80-4DBB-7144-A188-3FCAD36B6228}" destId="{7F148E82-3D34-EE43-B9B4-DA68A88FFF76}" srcOrd="2" destOrd="0" parTransId="{BE259AA8-EE5C-2B47-90FE-7AD0AC786080}" sibTransId="{94D1F5CD-7176-894A-AF95-8E4B82F92233}"/>
    <dgm:cxn modelId="{FE85DB47-8D6F-7A44-9981-C8B4DE218407}" type="presOf" srcId="{A6A589B4-19D7-6045-B301-F10BA8C9C260}" destId="{852C1A77-CE07-FC4E-BD14-BBC22CCAF845}" srcOrd="0" destOrd="0" presId="urn:microsoft.com/office/officeart/2005/8/layout/vList5"/>
    <dgm:cxn modelId="{174FBE92-BCA9-EB4A-8E79-D2805D19CE7A}" srcId="{D22BCE80-4DBB-7144-A188-3FCAD36B6228}" destId="{FC0CDDAF-F748-5744-80C6-9AD417EA679B}" srcOrd="1" destOrd="0" parTransId="{1CD13B59-628D-E546-AEFD-73E74A964D9C}" sibTransId="{51344EE2-9839-7D4D-A047-B1DD72DB6199}"/>
    <dgm:cxn modelId="{38EDED05-BB3D-A146-9AF3-C040D6EAC5D9}" type="presOf" srcId="{7F148E82-3D34-EE43-B9B4-DA68A88FFF76}" destId="{88A5A651-33D6-264F-B665-AC1D78AFA41D}" srcOrd="0" destOrd="0" presId="urn:microsoft.com/office/officeart/2005/8/layout/vList5"/>
    <dgm:cxn modelId="{227BF9AF-1EBF-A740-BA68-7D2C8AE29019}" type="presParOf" srcId="{70FD9756-39A5-614D-829B-67EFDE878BB5}" destId="{78688600-CFB0-3A4F-AA6F-59684FB29120}" srcOrd="0" destOrd="0" presId="urn:microsoft.com/office/officeart/2005/8/layout/vList5"/>
    <dgm:cxn modelId="{C5D2070C-769B-3949-A3C0-29CB8D19426C}" type="presParOf" srcId="{78688600-CFB0-3A4F-AA6F-59684FB29120}" destId="{852C1A77-CE07-FC4E-BD14-BBC22CCAF845}" srcOrd="0" destOrd="0" presId="urn:microsoft.com/office/officeart/2005/8/layout/vList5"/>
    <dgm:cxn modelId="{D850EF57-F03A-B145-90F8-2EDE8A41EEA4}" type="presParOf" srcId="{70FD9756-39A5-614D-829B-67EFDE878BB5}" destId="{A90B7E5F-930F-934E-B3DF-221CFD7CE98A}" srcOrd="1" destOrd="0" presId="urn:microsoft.com/office/officeart/2005/8/layout/vList5"/>
    <dgm:cxn modelId="{3F716585-9438-644C-8005-496AF91DA3EB}" type="presParOf" srcId="{70FD9756-39A5-614D-829B-67EFDE878BB5}" destId="{C765555B-0C3F-DD4C-A35E-15243F3457C8}" srcOrd="2" destOrd="0" presId="urn:microsoft.com/office/officeart/2005/8/layout/vList5"/>
    <dgm:cxn modelId="{9BAD2D23-859E-4B4E-BA0B-F510DDBF636E}" type="presParOf" srcId="{C765555B-0C3F-DD4C-A35E-15243F3457C8}" destId="{5FB853A1-7AF2-824F-8F4A-9B3130A3EAFE}" srcOrd="0" destOrd="0" presId="urn:microsoft.com/office/officeart/2005/8/layout/vList5"/>
    <dgm:cxn modelId="{5039577A-AEB4-464C-B11E-D94CC3391418}" type="presParOf" srcId="{70FD9756-39A5-614D-829B-67EFDE878BB5}" destId="{AB9B45C3-F1B3-B14B-AF2B-17AD67296EB2}" srcOrd="3" destOrd="0" presId="urn:microsoft.com/office/officeart/2005/8/layout/vList5"/>
    <dgm:cxn modelId="{C0E61506-6FC2-6A47-ABA5-229F60BE4A2F}" type="presParOf" srcId="{70FD9756-39A5-614D-829B-67EFDE878BB5}" destId="{499DE2A3-D3A5-9F4C-B883-ACA54308D8F7}" srcOrd="4" destOrd="0" presId="urn:microsoft.com/office/officeart/2005/8/layout/vList5"/>
    <dgm:cxn modelId="{DB0466A9-9C22-8042-B32D-45EBD74210A5}" type="presParOf" srcId="{499DE2A3-D3A5-9F4C-B883-ACA54308D8F7}" destId="{88A5A651-33D6-264F-B665-AC1D78AFA41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D42-4994-45A4-A65E-9843E63605F1}" type="slidenum">
              <a:rPr lang="en-US"/>
              <a:pPr/>
              <a:t>1</a:t>
            </a:fld>
            <a:endParaRPr lang="en-US"/>
          </a:p>
        </p:txBody>
      </p:sp>
      <p:sp>
        <p:nvSpPr>
          <p:cNvPr id="88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400050"/>
            <a:ext cx="4648200" cy="3486150"/>
          </a:xfrm>
          <a:ln/>
        </p:spPr>
      </p:sp>
      <p:sp>
        <p:nvSpPr>
          <p:cNvPr id="88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5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8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3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5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32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FAAD-A7B1-8447-A031-CE36CABA37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4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80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72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566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FAAD-A7B1-8447-A031-CE36CABA37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54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2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28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24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1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1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2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4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9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91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4/19/2016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FAAD-A7B1-8447-A031-CE36CABA37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1588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8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6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0198" name="Picture 38" descr="AAMC_revPPTtitle_w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589"/>
            <a:ext cx="9139237" cy="6853237"/>
          </a:xfrm>
          <a:prstGeom prst="rect">
            <a:avLst/>
          </a:prstGeom>
          <a:noFill/>
        </p:spPr>
      </p:pic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3125" y="2535238"/>
            <a:ext cx="7304088" cy="553996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73125" y="4681539"/>
            <a:ext cx="7304088" cy="1273175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060164" name="Text Box 4"/>
          <p:cNvSpPr txBox="1">
            <a:spLocks noChangeArrowheads="1"/>
          </p:cNvSpPr>
          <p:nvPr/>
        </p:nvSpPr>
        <p:spPr bwMode="auto">
          <a:xfrm>
            <a:off x="1085850" y="4740276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767">
              <a:spcBef>
                <a:spcPct val="50000"/>
              </a:spcBef>
            </a:pPr>
            <a:endParaRPr lang="en-US" b="0" dirty="0">
              <a:solidFill>
                <a:srgbClr val="4747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78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73795"/>
            <a:ext cx="6595720" cy="628375"/>
          </a:xfrm>
        </p:spPr>
        <p:txBody>
          <a:bodyPr vert="horz" wrap="square" lIns="91438" tIns="45719" rIns="91438" bIns="45719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9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372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18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72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3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1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2878738" y="716322"/>
            <a:ext cx="5143430" cy="9197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Coalition</a:t>
            </a: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 for Disability Access in Graduate Health Science and </a:t>
            </a:r>
          </a:p>
          <a:p>
            <a:pPr>
              <a:lnSpc>
                <a:spcPct val="90000"/>
              </a:lnSpc>
            </a:pPr>
            <a:r>
              <a:rPr lang="en-US" sz="2200" baseline="0" dirty="0" smtClean="0">
                <a:solidFill>
                  <a:schemeClr val="bg1"/>
                </a:solidFill>
                <a:latin typeface="+mj-lt"/>
              </a:rPr>
              <a:t>Medical Education</a:t>
            </a:r>
            <a:endParaRPr lang="en-US" sz="22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60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027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2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6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  <p:sldLayoutId id="2147484021" r:id="rId19"/>
    <p:sldLayoutId id="2147484022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4017" r:id="rId19"/>
    <p:sldLayoutId id="2147484018" r:id="rId20"/>
    <p:sldLayoutId id="2147484019" r:id="rId21"/>
    <p:sldLayoutId id="2147484020" r:id="rId2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a.gov/regs2014/testing_accommodations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mle.org/test-accommodation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6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98495" y="2850098"/>
            <a:ext cx="6176198" cy="3761680"/>
          </a:xfrm>
          <a:noFill/>
          <a:ln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sz="20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endParaRPr lang="en-US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Neera </a:t>
            </a:r>
            <a:r>
              <a:rPr lang="en-US" sz="2000" b="1" dirty="0"/>
              <a:t>R. Jain, MS, </a:t>
            </a:r>
            <a:r>
              <a:rPr lang="en-US" sz="2000" b="1" dirty="0" smtClean="0"/>
              <a:t>CRC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University of California, San Francisco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Lisa M. Meeks, PhD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University of California, San Francisco </a:t>
            </a:r>
            <a:br>
              <a:rPr lang="en-US" sz="2000" i="1" dirty="0" smtClean="0"/>
            </a:br>
            <a:r>
              <a:rPr lang="en-US" sz="2000" i="1" dirty="0" smtClean="0"/>
              <a:t>School of </a:t>
            </a:r>
            <a:r>
              <a:rPr lang="en-US" sz="2000" i="1" dirty="0" smtClean="0"/>
              <a:t>Medicine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i="1" dirty="0" smtClean="0"/>
              <a:t>Jayme Bograd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 smtClean="0"/>
              <a:t>AAMC</a:t>
            </a:r>
            <a:endParaRPr lang="en-US" sz="2400" i="1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681949" y="1508343"/>
            <a:ext cx="6087382" cy="2086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pPr defTabSz="888973">
              <a:lnSpc>
                <a:spcPct val="80000"/>
              </a:lnSpc>
              <a:buClr>
                <a:srgbClr val="DADDFE"/>
              </a:buClr>
            </a:pPr>
            <a:r>
              <a:rPr lang="en-US" sz="4400" dirty="0" smtClean="0"/>
              <a:t>Supporting student requests for accommodations on USMLE exams</a:t>
            </a:r>
          </a:p>
          <a:p>
            <a:pPr defTabSz="888973">
              <a:lnSpc>
                <a:spcPct val="80000"/>
              </a:lnSpc>
              <a:buClr>
                <a:srgbClr val="DADDFE"/>
              </a:buClr>
            </a:pPr>
            <a:endParaRPr lang="en-US" sz="3600" i="1" dirty="0">
              <a:solidFill>
                <a:srgbClr val="052049"/>
              </a:solidFill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21804" y="6365557"/>
            <a:ext cx="5334340" cy="49244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/>
              <a:t>The presenters’ views and opinions are their own and do not necessarily reflect the position of the AAMC.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77174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/>
              <a:t>Why Start </a:t>
            </a:r>
            <a:r>
              <a:rPr lang="en-US" b="1" dirty="0"/>
              <a:t>E</a:t>
            </a:r>
            <a:r>
              <a:rPr lang="en-US" b="1" dirty="0" smtClean="0"/>
              <a:t>arly?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375" y="1175368"/>
            <a:ext cx="8325548" cy="4917630"/>
          </a:xfrm>
        </p:spPr>
        <p:txBody>
          <a:bodyPr>
            <a:noAutofit/>
          </a:bodyPr>
          <a:lstStyle/>
          <a:p>
            <a:r>
              <a:rPr lang="en-US" sz="2200" dirty="0" smtClean="0"/>
              <a:t>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year gets hectic</a:t>
            </a:r>
          </a:p>
          <a:p>
            <a:r>
              <a:rPr lang="en-US" sz="2200" dirty="0" smtClean="0"/>
              <a:t> Putting off application causes stress</a:t>
            </a:r>
          </a:p>
          <a:p>
            <a:r>
              <a:rPr lang="en-US" sz="2200" dirty="0" smtClean="0"/>
              <a:t> Historical information gathering takes time</a:t>
            </a:r>
          </a:p>
          <a:p>
            <a:r>
              <a:rPr lang="en-US" sz="2200" dirty="0" smtClean="0"/>
              <a:t> Process of applying takes up to 10 months </a:t>
            </a:r>
          </a:p>
          <a:p>
            <a:r>
              <a:rPr lang="en-US" sz="2200" dirty="0" smtClean="0"/>
              <a:t> Potential waitlist for evaluators</a:t>
            </a:r>
          </a:p>
          <a:p>
            <a:r>
              <a:rPr lang="en-US" sz="2200" dirty="0" smtClean="0"/>
              <a:t> Limited free time</a:t>
            </a:r>
          </a:p>
          <a:p>
            <a:r>
              <a:rPr lang="en-US" sz="2200" dirty="0" smtClean="0"/>
              <a:t> Cost of assessments</a:t>
            </a:r>
          </a:p>
          <a:p>
            <a:r>
              <a:rPr lang="en-US" sz="2200" dirty="0" smtClean="0"/>
              <a:t> Psychological impact of writing the personal statement</a:t>
            </a:r>
          </a:p>
          <a:p>
            <a:r>
              <a:rPr lang="en-US" sz="2200" dirty="0" smtClean="0"/>
              <a:t> Revisions for personal statement (2-3)</a:t>
            </a:r>
          </a:p>
          <a:p>
            <a:r>
              <a:rPr lang="en-US" sz="2200" dirty="0" smtClean="0"/>
              <a:t> Collecting letters of support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222902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77081"/>
          </a:xfrm>
        </p:spPr>
        <p:txBody>
          <a:bodyPr/>
          <a:lstStyle/>
          <a:p>
            <a:r>
              <a:rPr lang="en-US" b="1" dirty="0" smtClean="0"/>
              <a:t>Building a Strong </a:t>
            </a:r>
            <a:r>
              <a:rPr lang="en-US" b="1" dirty="0"/>
              <a:t>A</a:t>
            </a:r>
            <a:r>
              <a:rPr lang="en-US" b="1" dirty="0" smtClean="0"/>
              <a:t>rgument</a:t>
            </a:r>
            <a:endParaRPr lang="en-US" b="1" dirty="0"/>
          </a:p>
        </p:txBody>
      </p:sp>
      <p:graphicFrame>
        <p:nvGraphicFramePr>
          <p:cNvPr id="7" name="Content Placeholder 6" descr="Three horizontal tiers in decending order including a small red tier reading &quot;Student has a disability&quot;, Green medium tier reading &quot;There is a Disability related barrier to accessing the exam&quot;, Large purple tier that reads, &quot;Accommodations will allow for an accurate assessment of students knowledge&quot;" title="Burden of Proof Tier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33930"/>
              </p:ext>
            </p:extLst>
          </p:nvPr>
        </p:nvGraphicFramePr>
        <p:xfrm>
          <a:off x="400685" y="1377109"/>
          <a:ext cx="8229600" cy="437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26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37487"/>
            <a:ext cx="8325548" cy="4660941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 Work </a:t>
            </a:r>
            <a:r>
              <a:rPr lang="en-US" sz="2400" dirty="0"/>
              <a:t>with students to </a:t>
            </a:r>
            <a:r>
              <a:rPr lang="en-US" sz="2400" dirty="0" smtClean="0"/>
              <a:t>begin </a:t>
            </a:r>
            <a:r>
              <a:rPr lang="en-US" sz="2400" dirty="0"/>
              <a:t>a file of </a:t>
            </a:r>
            <a:r>
              <a:rPr lang="en-US" sz="2400" dirty="0" smtClean="0"/>
              <a:t>historical documentation </a:t>
            </a:r>
            <a:r>
              <a:rPr lang="en-US" sz="2400" dirty="0"/>
              <a:t>at the DS </a:t>
            </a:r>
            <a:r>
              <a:rPr lang="en-US" sz="2400" dirty="0" smtClean="0"/>
              <a:t>office</a:t>
            </a:r>
            <a:endParaRPr lang="en-US" sz="2400" dirty="0"/>
          </a:p>
          <a:p>
            <a:pPr lvl="0"/>
            <a:r>
              <a:rPr lang="en-US" sz="2400" dirty="0" smtClean="0"/>
              <a:t> Evaluate documentation with an eye to NBME requirements</a:t>
            </a:r>
            <a:endParaRPr lang="en-US" sz="2400" dirty="0"/>
          </a:p>
          <a:p>
            <a:r>
              <a:rPr lang="en-US" sz="2400" dirty="0" smtClean="0"/>
              <a:t> Set an ideal timeline </a:t>
            </a:r>
            <a:r>
              <a:rPr lang="en-US" sz="2400" dirty="0"/>
              <a:t>for students to begin working on their </a:t>
            </a:r>
            <a:r>
              <a:rPr lang="en-US" sz="2400" dirty="0" smtClean="0"/>
              <a:t>application</a:t>
            </a:r>
            <a:r>
              <a:rPr lang="is-IS" sz="2400" dirty="0" smtClean="0"/>
              <a:t>… </a:t>
            </a:r>
            <a:r>
              <a:rPr lang="en-US" sz="2400" dirty="0" smtClean="0"/>
              <a:t>send reminders</a:t>
            </a:r>
          </a:p>
          <a:p>
            <a:pPr lvl="0"/>
            <a:r>
              <a:rPr lang="en-US" sz="2400" dirty="0" smtClean="0"/>
              <a:t> Be </a:t>
            </a:r>
            <a:r>
              <a:rPr lang="en-US" sz="2400" dirty="0"/>
              <a:t>available to review drafts of personal statements </a:t>
            </a:r>
            <a:r>
              <a:rPr lang="en-US" sz="2400" dirty="0" smtClean="0"/>
              <a:t>and answer any questions</a:t>
            </a:r>
          </a:p>
          <a:p>
            <a:pPr lvl="0"/>
            <a:r>
              <a:rPr lang="en-US" sz="2400" dirty="0" smtClean="0"/>
              <a:t> Write a strong letter of support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How You Can Support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60133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Establish an Ideal Timeline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375" y="1202388"/>
            <a:ext cx="8325548" cy="4863590"/>
          </a:xfrm>
        </p:spPr>
        <p:txBody>
          <a:bodyPr/>
          <a:lstStyle/>
          <a:p>
            <a:r>
              <a:rPr lang="en-US" sz="2800" dirty="0" smtClean="0"/>
              <a:t> 10 </a:t>
            </a:r>
            <a:r>
              <a:rPr lang="en-US" sz="2800" dirty="0"/>
              <a:t>months before: gather materials, determine if new documentation is needed</a:t>
            </a:r>
          </a:p>
          <a:p>
            <a:r>
              <a:rPr lang="en-US" sz="2800" dirty="0" smtClean="0"/>
              <a:t> 8 </a:t>
            </a:r>
            <a:r>
              <a:rPr lang="en-US" sz="2800" dirty="0"/>
              <a:t>months before: personal statement</a:t>
            </a:r>
          </a:p>
          <a:p>
            <a:r>
              <a:rPr lang="en-US" sz="2800" dirty="0" smtClean="0"/>
              <a:t> 6 </a:t>
            </a:r>
            <a:r>
              <a:rPr lang="en-US" sz="2800" dirty="0"/>
              <a:t>months before: review and finalize materials</a:t>
            </a:r>
          </a:p>
          <a:p>
            <a:r>
              <a:rPr lang="en-US" sz="2800" dirty="0" smtClean="0"/>
              <a:t> 4 </a:t>
            </a:r>
            <a:r>
              <a:rPr lang="en-US" sz="2800" dirty="0"/>
              <a:t>months before: send in application (latest!)</a:t>
            </a:r>
          </a:p>
          <a:p>
            <a:r>
              <a:rPr lang="en-US" sz="2800" dirty="0" smtClean="0"/>
              <a:t> Decision </a:t>
            </a:r>
            <a:r>
              <a:rPr lang="en-US" sz="2800" dirty="0"/>
              <a:t>will take 60-90+ days</a:t>
            </a:r>
          </a:p>
          <a:p>
            <a:r>
              <a:rPr lang="en-US" sz="2800" dirty="0" smtClean="0"/>
              <a:t> Appeal </a:t>
            </a:r>
            <a:r>
              <a:rPr lang="en-US" sz="2800" dirty="0"/>
              <a:t>may take another 60 </a:t>
            </a:r>
            <a:r>
              <a:rPr lang="en-US" sz="2800" dirty="0" smtClean="0"/>
              <a:t>days</a:t>
            </a:r>
          </a:p>
          <a:p>
            <a:r>
              <a:rPr lang="en-US" sz="2800" b="1" dirty="0" smtClean="0"/>
              <a:t> See sample timeline in book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496735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The Personal Statement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1375" y="1378017"/>
            <a:ext cx="8325548" cy="4197237"/>
          </a:xfrm>
        </p:spPr>
        <p:txBody>
          <a:bodyPr>
            <a:noAutofit/>
          </a:bodyPr>
          <a:lstStyle/>
          <a:p>
            <a:r>
              <a:rPr lang="en-US" sz="2800" dirty="0" smtClean="0"/>
              <a:t> Only opportunity to </a:t>
            </a:r>
            <a:r>
              <a:rPr lang="en-US" sz="2800" b="1" dirty="0" smtClean="0"/>
              <a:t>tell their story</a:t>
            </a:r>
            <a:endParaRPr lang="en-US" sz="2800" b="1" dirty="0"/>
          </a:p>
          <a:p>
            <a:pPr lvl="0"/>
            <a:r>
              <a:rPr lang="en-US" sz="2800" dirty="0" smtClean="0"/>
              <a:t> Explain the </a:t>
            </a:r>
            <a:r>
              <a:rPr lang="en-US" sz="2800" b="1" dirty="0"/>
              <a:t>nature of their disability</a:t>
            </a:r>
            <a:r>
              <a:rPr lang="en-US" sz="2800" dirty="0"/>
              <a:t> and why they are requesting accommodations. </a:t>
            </a:r>
          </a:p>
          <a:p>
            <a:r>
              <a:rPr lang="en-US" sz="2800" dirty="0" smtClean="0"/>
              <a:t> Focus </a:t>
            </a:r>
            <a:r>
              <a:rPr lang="en-US" sz="2800" dirty="0"/>
              <a:t>on </a:t>
            </a:r>
            <a:r>
              <a:rPr lang="en-US" sz="2800" dirty="0" smtClean="0"/>
              <a:t>their </a:t>
            </a:r>
            <a:r>
              <a:rPr lang="en-US" sz="2800" b="1" dirty="0" smtClean="0"/>
              <a:t>areas </a:t>
            </a:r>
            <a:r>
              <a:rPr lang="en-US" sz="2800" b="1" dirty="0"/>
              <a:t>of difficulty</a:t>
            </a:r>
            <a:r>
              <a:rPr lang="en-US" sz="2800" dirty="0"/>
              <a:t> rather than </a:t>
            </a:r>
            <a:r>
              <a:rPr lang="en-US" sz="2800" dirty="0" smtClean="0"/>
              <a:t>strengths.</a:t>
            </a:r>
          </a:p>
          <a:p>
            <a:r>
              <a:rPr lang="en-US" sz="2800" dirty="0" smtClean="0"/>
              <a:t> Emphasize </a:t>
            </a:r>
            <a:r>
              <a:rPr lang="en-US" sz="2800" dirty="0"/>
              <a:t>the </a:t>
            </a:r>
            <a:r>
              <a:rPr lang="en-US" sz="2800" b="1" dirty="0"/>
              <a:t>need</a:t>
            </a:r>
            <a:r>
              <a:rPr lang="en-US" sz="2800" dirty="0"/>
              <a:t> for the accommodation rather than a</a:t>
            </a:r>
            <a:r>
              <a:rPr lang="en-US" sz="2800" i="1" dirty="0"/>
              <a:t> </a:t>
            </a:r>
            <a:r>
              <a:rPr lang="en-US" sz="2800" b="1" dirty="0"/>
              <a:t>preference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smtClean="0"/>
              <a:t> Pay </a:t>
            </a:r>
            <a:r>
              <a:rPr lang="en-US" sz="2800" dirty="0"/>
              <a:t>close attention to the </a:t>
            </a:r>
            <a:r>
              <a:rPr lang="en-US" sz="2800" b="1" dirty="0"/>
              <a:t>language </a:t>
            </a:r>
            <a:r>
              <a:rPr lang="en-US" sz="2800" dirty="0"/>
              <a:t>they use to describe their needs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871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Language Matters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 Students </a:t>
            </a:r>
            <a:r>
              <a:rPr lang="en-US" sz="2800" dirty="0"/>
              <a:t>should </a:t>
            </a:r>
            <a:r>
              <a:rPr lang="en-US" sz="2800" dirty="0" smtClean="0"/>
              <a:t>be </a:t>
            </a:r>
            <a:r>
              <a:rPr lang="en-US" sz="2800" dirty="0"/>
              <a:t>intentional about </a:t>
            </a:r>
            <a:r>
              <a:rPr lang="en-US" sz="2800" dirty="0" smtClean="0"/>
              <a:t>their word choice and </a:t>
            </a:r>
            <a:r>
              <a:rPr lang="en-US" sz="2800" dirty="0"/>
              <a:t>avoid these common </a:t>
            </a:r>
            <a:r>
              <a:rPr lang="en-US" sz="2800" dirty="0" smtClean="0"/>
              <a:t>pitfalls</a:t>
            </a:r>
            <a:endParaRPr lang="en-US" sz="2800" dirty="0"/>
          </a:p>
          <a:p>
            <a:pPr lvl="1"/>
            <a:r>
              <a:rPr lang="en-US" sz="2800" dirty="0"/>
              <a:t>I would appreciate it if….. </a:t>
            </a:r>
            <a:endParaRPr lang="en-US" sz="2800" dirty="0" smtClean="0"/>
          </a:p>
          <a:p>
            <a:pPr lvl="1"/>
            <a:r>
              <a:rPr lang="en-US" sz="2800" dirty="0" smtClean="0"/>
              <a:t>It </a:t>
            </a:r>
            <a:r>
              <a:rPr lang="en-US" sz="2800" dirty="0"/>
              <a:t>would be helpful to have….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Instead: </a:t>
            </a:r>
            <a:r>
              <a:rPr lang="is-IS" sz="2800" dirty="0" smtClean="0"/>
              <a:t>I </a:t>
            </a:r>
            <a:r>
              <a:rPr lang="is-IS" sz="2800" dirty="0"/>
              <a:t>require....</a:t>
            </a:r>
          </a:p>
          <a:p>
            <a:pPr marL="0" indent="0">
              <a:buNone/>
            </a:pPr>
            <a:r>
              <a:rPr lang="is-IS" sz="2800" dirty="0"/>
              <a:t> “Throughout my education, x has allowed me </a:t>
            </a:r>
            <a:r>
              <a:rPr lang="is-IS" sz="2800" dirty="0" smtClean="0"/>
              <a:t>to demonstrate </a:t>
            </a:r>
            <a:r>
              <a:rPr lang="is-IS" sz="2800" dirty="0"/>
              <a:t>my understanding of material on </a:t>
            </a:r>
            <a:r>
              <a:rPr lang="is-IS" sz="2800" dirty="0" smtClean="0"/>
              <a:t>exams</a:t>
            </a:r>
            <a:r>
              <a:rPr lang="is-IS" sz="2800" dirty="0"/>
              <a:t>. I will requre the same accommodation </a:t>
            </a:r>
            <a:r>
              <a:rPr lang="is-IS" sz="2800" dirty="0" smtClean="0"/>
              <a:t>for </a:t>
            </a:r>
            <a:r>
              <a:rPr lang="is-IS" sz="2800" dirty="0"/>
              <a:t>the USMLE”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87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Academic Program Letter of Support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“</a:t>
            </a:r>
            <a:r>
              <a:rPr lang="en-US" sz="2800" dirty="0"/>
              <a:t>Certification of Prior Test Accommodations” to document accommodations provided in medical school</a:t>
            </a:r>
          </a:p>
          <a:p>
            <a:pPr lvl="1"/>
            <a:r>
              <a:rPr lang="en-US" sz="2800" dirty="0"/>
              <a:t>“Reason(s) for accommodations:”</a:t>
            </a:r>
          </a:p>
          <a:p>
            <a:r>
              <a:rPr lang="en-US" sz="2800" b="1" dirty="0" smtClean="0"/>
              <a:t> </a:t>
            </a:r>
            <a:r>
              <a:rPr lang="en-US" sz="2800" dirty="0" smtClean="0"/>
              <a:t>Add </a:t>
            </a:r>
            <a:r>
              <a:rPr lang="en-US" sz="2800" dirty="0"/>
              <a:t>value to the other materials</a:t>
            </a:r>
          </a:p>
          <a:p>
            <a:pPr lvl="1"/>
            <a:r>
              <a:rPr lang="en-US" sz="2800" dirty="0" smtClean="0"/>
              <a:t> Observations</a:t>
            </a:r>
            <a:r>
              <a:rPr lang="en-US" sz="2800" dirty="0"/>
              <a:t>, how your determined approved accommodations</a:t>
            </a:r>
          </a:p>
          <a:p>
            <a:r>
              <a:rPr lang="en-US" sz="2800" dirty="0" smtClean="0"/>
              <a:t> Critical </a:t>
            </a:r>
            <a:r>
              <a:rPr lang="en-US" sz="2800" dirty="0"/>
              <a:t>that these letters are </a:t>
            </a:r>
            <a:r>
              <a:rPr lang="en-US" sz="2800" dirty="0" smtClean="0"/>
              <a:t>individualized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064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>
            <a:noAutofit/>
          </a:bodyPr>
          <a:lstStyle/>
          <a:p>
            <a:r>
              <a:rPr lang="en-US" b="1" dirty="0" smtClean="0"/>
              <a:t>Academic </a:t>
            </a:r>
            <a:r>
              <a:rPr lang="en-US" b="1" dirty="0"/>
              <a:t>P</a:t>
            </a:r>
            <a:r>
              <a:rPr lang="en-US" b="1" dirty="0" smtClean="0"/>
              <a:t>rogram</a:t>
            </a:r>
            <a:r>
              <a:rPr lang="en-US" b="1" dirty="0"/>
              <a:t> </a:t>
            </a:r>
            <a:r>
              <a:rPr lang="en-US" b="1" dirty="0" smtClean="0"/>
              <a:t>Letter </a:t>
            </a:r>
            <a:r>
              <a:rPr lang="en-US" b="1" dirty="0"/>
              <a:t>of </a:t>
            </a:r>
            <a:r>
              <a:rPr lang="en-US" b="1" dirty="0" smtClean="0"/>
              <a:t>Support</a:t>
            </a:r>
            <a:r>
              <a:rPr lang="en-US" b="1" dirty="0"/>
              <a:t>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486097"/>
            <a:ext cx="8325548" cy="4417761"/>
          </a:xfrm>
          <a:noFill/>
        </p:spPr>
        <p:txBody>
          <a:bodyPr>
            <a:normAutofit fontScale="77500" lnSpcReduction="20000"/>
          </a:bodyPr>
          <a:lstStyle/>
          <a:p>
            <a:r>
              <a:rPr lang="en-US" sz="4200" dirty="0" smtClean="0"/>
              <a:t> </a:t>
            </a:r>
            <a:r>
              <a:rPr lang="en-US" sz="3400" dirty="0" smtClean="0"/>
              <a:t>Section </a:t>
            </a:r>
            <a:r>
              <a:rPr lang="en-US" sz="3400" dirty="0"/>
              <a:t>1: </a:t>
            </a:r>
            <a:endParaRPr lang="en-US" sz="3400" dirty="0" smtClean="0"/>
          </a:p>
          <a:p>
            <a:pPr lvl="1"/>
            <a:r>
              <a:rPr lang="en-US" sz="3400" dirty="0" smtClean="0"/>
              <a:t>Who </a:t>
            </a:r>
            <a:r>
              <a:rPr lang="en-US" sz="3400" dirty="0"/>
              <a:t>you are and your expertise </a:t>
            </a:r>
          </a:p>
          <a:p>
            <a:r>
              <a:rPr lang="en-US" sz="3400" dirty="0" smtClean="0"/>
              <a:t> Section </a:t>
            </a:r>
            <a:r>
              <a:rPr lang="en-US" sz="3400" dirty="0"/>
              <a:t>2: </a:t>
            </a:r>
            <a:endParaRPr lang="en-US" sz="3400" dirty="0" smtClean="0"/>
          </a:p>
          <a:p>
            <a:pPr lvl="1"/>
            <a:r>
              <a:rPr lang="en-US" sz="3400" dirty="0" smtClean="0"/>
              <a:t>Services </a:t>
            </a:r>
            <a:r>
              <a:rPr lang="en-US" sz="3400" dirty="0"/>
              <a:t>and accommodations </a:t>
            </a:r>
            <a:r>
              <a:rPr lang="en-US" sz="3400" dirty="0" smtClean="0"/>
              <a:t>used at </a:t>
            </a:r>
            <a:r>
              <a:rPr lang="en-US" sz="3400" dirty="0"/>
              <a:t>your institution </a:t>
            </a:r>
          </a:p>
          <a:p>
            <a:r>
              <a:rPr lang="en-US" sz="3400" dirty="0" smtClean="0"/>
              <a:t> Section </a:t>
            </a:r>
            <a:r>
              <a:rPr lang="en-US" sz="3400" dirty="0"/>
              <a:t>3: </a:t>
            </a:r>
            <a:endParaRPr lang="en-US" sz="3400" dirty="0" smtClean="0"/>
          </a:p>
          <a:p>
            <a:pPr lvl="1"/>
            <a:r>
              <a:rPr lang="en-US" sz="3400" dirty="0" smtClean="0"/>
              <a:t>The case </a:t>
            </a:r>
            <a:r>
              <a:rPr lang="en-US" sz="3400" dirty="0"/>
              <a:t>for </a:t>
            </a:r>
            <a:r>
              <a:rPr lang="en-US" sz="3400" dirty="0" smtClean="0"/>
              <a:t>accommodations </a:t>
            </a:r>
            <a:r>
              <a:rPr lang="en-US" sz="3400" dirty="0"/>
              <a:t>on this </a:t>
            </a:r>
            <a:r>
              <a:rPr lang="en-US" sz="3400" dirty="0" smtClean="0"/>
              <a:t>exam</a:t>
            </a:r>
            <a:r>
              <a:rPr lang="en-US" sz="3400" dirty="0"/>
              <a:t> </a:t>
            </a:r>
          </a:p>
          <a:p>
            <a:r>
              <a:rPr lang="en-US" sz="3400" dirty="0" smtClean="0"/>
              <a:t> Section </a:t>
            </a:r>
            <a:r>
              <a:rPr lang="en-US" sz="3400" dirty="0"/>
              <a:t>4: </a:t>
            </a:r>
            <a:endParaRPr lang="en-US" sz="3400" dirty="0" smtClean="0"/>
          </a:p>
          <a:p>
            <a:pPr lvl="1"/>
            <a:r>
              <a:rPr lang="en-US" sz="3400" dirty="0" smtClean="0"/>
              <a:t>Provide </a:t>
            </a:r>
            <a:r>
              <a:rPr lang="en-US" sz="3400" dirty="0"/>
              <a:t>any final information that is additive to the student’s request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05562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Additional Support Items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83447"/>
            <a:ext cx="8325548" cy="47149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Letters from:</a:t>
            </a:r>
          </a:p>
          <a:p>
            <a:pPr lvl="1"/>
            <a:r>
              <a:rPr lang="en-US" sz="2400" dirty="0" smtClean="0"/>
              <a:t>Advisors</a:t>
            </a:r>
          </a:p>
          <a:p>
            <a:pPr lvl="1"/>
            <a:r>
              <a:rPr lang="en-US" sz="2400" dirty="0" smtClean="0"/>
              <a:t>Faculty</a:t>
            </a:r>
          </a:p>
          <a:p>
            <a:pPr lvl="1"/>
            <a:r>
              <a:rPr lang="en-US" sz="2400" dirty="0" smtClean="0"/>
              <a:t>Deans</a:t>
            </a:r>
          </a:p>
          <a:p>
            <a:pPr lvl="1"/>
            <a:r>
              <a:rPr lang="en-US" sz="2400" dirty="0" smtClean="0"/>
              <a:t>DS providers</a:t>
            </a:r>
          </a:p>
          <a:p>
            <a:pPr lvl="1"/>
            <a:r>
              <a:rPr lang="en-US" sz="2400" dirty="0" smtClean="0"/>
              <a:t>K-12</a:t>
            </a:r>
            <a:r>
              <a:rPr lang="en-US" sz="2400" dirty="0"/>
              <a:t> </a:t>
            </a:r>
            <a:r>
              <a:rPr lang="en-US" sz="2400" dirty="0" smtClean="0"/>
              <a:t>or undergraduate educators, counselors</a:t>
            </a:r>
          </a:p>
          <a:p>
            <a:pPr lvl="1"/>
            <a:r>
              <a:rPr lang="en-US" sz="2400" dirty="0" smtClean="0"/>
              <a:t>Employer</a:t>
            </a:r>
          </a:p>
          <a:p>
            <a:r>
              <a:rPr lang="en-US" sz="2400" dirty="0" smtClean="0"/>
              <a:t> Report cards (especially qualitative comments)</a:t>
            </a:r>
          </a:p>
          <a:p>
            <a:r>
              <a:rPr lang="en-US" sz="2400" dirty="0" smtClean="0"/>
              <a:t> Previous test scores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87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b="1" dirty="0" smtClean="0"/>
              <a:t>Reconsideration (Appeal)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96957"/>
            <a:ext cx="8325548" cy="4714981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/>
              <a:t> Students must speak to their case manager at NBME to get information about the process</a:t>
            </a:r>
            <a:endParaRPr lang="en-US" sz="2400" dirty="0"/>
          </a:p>
          <a:p>
            <a:pPr lvl="0"/>
            <a:r>
              <a:rPr lang="en-US" sz="2400" dirty="0" smtClean="0"/>
              <a:t> Note </a:t>
            </a:r>
            <a:r>
              <a:rPr lang="en-US" sz="2400" dirty="0"/>
              <a:t>the deadline for </a:t>
            </a:r>
            <a:r>
              <a:rPr lang="en-US" sz="2400" dirty="0" smtClean="0"/>
              <a:t>appeal</a:t>
            </a:r>
          </a:p>
          <a:p>
            <a:r>
              <a:rPr lang="en-US" sz="2400" dirty="0"/>
              <a:t> Read the denial letter carefully – what is the reasoning</a:t>
            </a:r>
            <a:r>
              <a:rPr lang="en-US" sz="2400" dirty="0" smtClean="0"/>
              <a:t>?</a:t>
            </a:r>
            <a:endParaRPr lang="en-US" sz="2400" dirty="0"/>
          </a:p>
          <a:p>
            <a:pPr lvl="0"/>
            <a:r>
              <a:rPr lang="en-US" sz="2400" dirty="0" smtClean="0"/>
              <a:t> Students </a:t>
            </a:r>
            <a:r>
              <a:rPr lang="en-US" sz="2400" dirty="0"/>
              <a:t>should seek assistance as soon as </a:t>
            </a:r>
            <a:r>
              <a:rPr lang="en-US" sz="2400" dirty="0" smtClean="0"/>
              <a:t>possible</a:t>
            </a:r>
          </a:p>
          <a:p>
            <a:r>
              <a:rPr lang="en-US" sz="2400" dirty="0" smtClean="0"/>
              <a:t> Support </a:t>
            </a:r>
            <a:r>
              <a:rPr lang="en-US" sz="2400" dirty="0"/>
              <a:t>the student to fill in the holes – write a </a:t>
            </a:r>
            <a:r>
              <a:rPr lang="en-US" sz="2400" dirty="0" smtClean="0"/>
              <a:t>letter</a:t>
            </a:r>
          </a:p>
          <a:p>
            <a:pPr lvl="0"/>
            <a:r>
              <a:rPr lang="en-US" sz="2400" dirty="0" smtClean="0"/>
              <a:t> Use DOJ publication “ADA Technical Assistance: Testing Accommodations” to support the appeal</a:t>
            </a:r>
          </a:p>
          <a:p>
            <a:pPr lvl="1"/>
            <a:r>
              <a:rPr lang="en-US" sz="2400" dirty="0">
                <a:hlinkClick r:id="rId3"/>
              </a:rPr>
              <a:t>www.ada.gov/regs2014/</a:t>
            </a:r>
            <a:r>
              <a:rPr lang="en-US" sz="2400" dirty="0" smtClean="0">
                <a:hlinkClick r:id="rId3"/>
              </a:rPr>
              <a:t>testing_accommodations.html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9214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4" y="2557747"/>
            <a:ext cx="7823191" cy="2319353"/>
          </a:xfrm>
        </p:spPr>
        <p:txBody>
          <a:bodyPr/>
          <a:lstStyle/>
          <a:p>
            <a:r>
              <a:rPr lang="en-US" dirty="0" smtClean="0"/>
              <a:t>The Coalition and the UCSF School of Medicine wish to thank the AAMC for their generous support in developing this webinar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0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563752"/>
            <a:ext cx="8325548" cy="45427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presentation is informed by:</a:t>
            </a:r>
          </a:p>
          <a:p>
            <a:pPr marL="0" indent="0">
              <a:buNone/>
            </a:pPr>
            <a:r>
              <a:rPr lang="en-US" sz="2800" dirty="0"/>
              <a:t>Jain, N. R.</a:t>
            </a:r>
            <a:r>
              <a:rPr lang="en-US" sz="2800" dirty="0" smtClean="0"/>
              <a:t>, </a:t>
            </a:r>
            <a:r>
              <a:rPr lang="en-US" sz="2800" dirty="0"/>
              <a:t>Lewis, C., Meeks, L. M. &amp; Tucker, T.H. (2015). Requesting Accommodations on Standardized Exams. In L.M. Meeks &amp; N.R. Jain (Eds.). </a:t>
            </a:r>
            <a:r>
              <a:rPr lang="en-US" sz="2800" i="1" dirty="0"/>
              <a:t>The Guide to Assisting Students </a:t>
            </a:r>
            <a:r>
              <a:rPr lang="en-US" sz="2800" i="1" dirty="0" smtClean="0"/>
              <a:t>With </a:t>
            </a:r>
            <a:r>
              <a:rPr lang="en-US" sz="2800" i="1" dirty="0"/>
              <a:t>Disabilities: Equal Access in Health Science and Professional Education </a:t>
            </a:r>
            <a:r>
              <a:rPr lang="en-US" sz="2800" dirty="0"/>
              <a:t>(pp. 89-113). New York, NY: Springer Publishing</a:t>
            </a:r>
            <a:r>
              <a:rPr lang="en-US" sz="2800" dirty="0" smtClean="0"/>
              <a:t>.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Where indicated, handouts are copyrighted material from this chapter, provided for educational purposes.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Coalition for Disability Access in Graduate Health Science and Medical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834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530896"/>
            <a:ext cx="8089901" cy="4093428"/>
          </a:xfrm>
        </p:spPr>
        <p:txBody>
          <a:bodyPr/>
          <a:lstStyle/>
          <a:p>
            <a:pPr algn="ctr"/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 smtClean="0"/>
              <a:t>Questions?</a:t>
            </a:r>
            <a:br>
              <a:rPr lang="en-US" sz="48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6CF9AC-6A51-4688-94F1-A84FFC89ABF2}" type="datetime1">
              <a:rPr lang="en-US" smtClean="0"/>
              <a:pPr/>
              <a:t>4/19/2016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815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5" name="Content Placeholder 4" descr="978082612374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31" r="-25131"/>
          <a:stretch/>
        </p:blipFill>
        <p:spPr>
          <a:xfrm>
            <a:off x="256573" y="1215899"/>
            <a:ext cx="4742006" cy="4728490"/>
          </a:xfrm>
        </p:spPr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472353" y="1556703"/>
            <a:ext cx="4423474" cy="3978016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To join the </a:t>
            </a:r>
            <a:r>
              <a:rPr lang="en-US" sz="2000" b="1" dirty="0" smtClean="0"/>
              <a:t>Coalition &amp; Listserv </a:t>
            </a:r>
            <a:r>
              <a:rPr lang="en-US" sz="2000" b="1" dirty="0"/>
              <a:t>contact: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dirty="0" smtClean="0"/>
              <a:t>Grace Clifford at </a:t>
            </a:r>
            <a:r>
              <a:rPr lang="en-US" sz="2000" dirty="0" err="1" smtClean="0"/>
              <a:t>grace.clifford@case.edu</a:t>
            </a:r>
            <a:endParaRPr lang="en-US" sz="2000" dirty="0" smtClean="0"/>
          </a:p>
          <a:p>
            <a:pPr marL="0" indent="0" algn="ctr">
              <a:buNone/>
            </a:pPr>
            <a:r>
              <a:rPr lang="en-US" sz="2000" b="1" dirty="0" smtClean="0"/>
              <a:t>For </a:t>
            </a:r>
            <a:r>
              <a:rPr lang="en-US" sz="2000" b="1" dirty="0"/>
              <a:t>more information on the Coalition go to: </a:t>
            </a:r>
            <a:endParaRPr lang="en-US" sz="2000" b="1" dirty="0" smtClean="0"/>
          </a:p>
          <a:p>
            <a:pPr marL="0" indent="0" algn="ctr">
              <a:buNone/>
            </a:pPr>
            <a:r>
              <a:rPr lang="en-US" sz="2000" dirty="0"/>
              <a:t>http://meded.ucsf.edu/msds/</a:t>
            </a:r>
            <a:r>
              <a:rPr lang="en-US" sz="2000" dirty="0" smtClean="0"/>
              <a:t>coalition</a:t>
            </a:r>
          </a:p>
          <a:p>
            <a:pPr marL="0" indent="0" algn="ctr">
              <a:buNone/>
            </a:pPr>
            <a:r>
              <a:rPr lang="en-US" sz="2000" b="1" dirty="0" smtClean="0"/>
              <a:t>To order the book visit: </a:t>
            </a:r>
          </a:p>
          <a:p>
            <a:pPr marL="0" indent="0" algn="ctr">
              <a:buNone/>
            </a:pPr>
            <a:r>
              <a:rPr lang="en-US" sz="2000" dirty="0"/>
              <a:t>Save 20% </a:t>
            </a:r>
          </a:p>
          <a:p>
            <a:pPr marL="0" indent="0" algn="ctr">
              <a:buNone/>
            </a:pPr>
            <a:r>
              <a:rPr lang="en-US" sz="2000" dirty="0" err="1" smtClean="0"/>
              <a:t>www.springerpub.com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Promo code: </a:t>
            </a:r>
            <a:r>
              <a:rPr lang="en-US" sz="2000" dirty="0" smtClean="0"/>
              <a:t>AF1504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9327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6840" y="1867392"/>
            <a:ext cx="5529458" cy="1440394"/>
          </a:xfrm>
        </p:spPr>
        <p:txBody>
          <a:bodyPr/>
          <a:lstStyle/>
          <a:p>
            <a:r>
              <a:rPr lang="en-US" dirty="0" smtClean="0"/>
              <a:t>Stay tuned for forthcoming webinars.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657" y="5113732"/>
            <a:ext cx="5817019" cy="121672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Details and Registration: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www.aamc.org/gsa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776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09040"/>
            <a:ext cx="8325548" cy="474885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Request process: USMLE </a:t>
            </a:r>
            <a:r>
              <a:rPr lang="en-US" sz="2800" dirty="0"/>
              <a:t>Step 1, </a:t>
            </a:r>
            <a:r>
              <a:rPr lang="en-US" sz="2800" dirty="0" smtClean="0"/>
              <a:t>2 CK </a:t>
            </a:r>
            <a:r>
              <a:rPr lang="en-US" sz="2800" dirty="0"/>
              <a:t>and </a:t>
            </a:r>
            <a:r>
              <a:rPr lang="en-US" sz="2800" dirty="0" smtClean="0"/>
              <a:t>CS</a:t>
            </a:r>
          </a:p>
          <a:p>
            <a:pPr>
              <a:buFont typeface="Wingdings" charset="2"/>
              <a:buChar char="§"/>
            </a:pPr>
            <a:r>
              <a:rPr lang="en-US" sz="2800" dirty="0"/>
              <a:t> </a:t>
            </a:r>
            <a:r>
              <a:rPr lang="en-US" sz="2800" dirty="0" smtClean="0"/>
              <a:t>Documentation requirements</a:t>
            </a:r>
          </a:p>
          <a:p>
            <a:r>
              <a:rPr lang="en-US" sz="2800" dirty="0" smtClean="0"/>
              <a:t> Advising students about the process</a:t>
            </a:r>
          </a:p>
          <a:p>
            <a:r>
              <a:rPr lang="en-US" sz="2800" dirty="0" smtClean="0"/>
              <a:t> Developing a timeline</a:t>
            </a:r>
          </a:p>
          <a:p>
            <a:r>
              <a:rPr lang="en-US" sz="2800" dirty="0" smtClean="0"/>
              <a:t> Developing strong personal </a:t>
            </a:r>
            <a:r>
              <a:rPr lang="en-US" sz="2800" dirty="0"/>
              <a:t>s</a:t>
            </a:r>
            <a:r>
              <a:rPr lang="en-US" sz="2800" dirty="0" smtClean="0"/>
              <a:t>tatements</a:t>
            </a:r>
          </a:p>
          <a:p>
            <a:r>
              <a:rPr lang="en-US" sz="2800" dirty="0" smtClean="0"/>
              <a:t> Writing an effective letter of support</a:t>
            </a:r>
          </a:p>
          <a:p>
            <a:r>
              <a:rPr lang="en-US" sz="2800" dirty="0" smtClean="0"/>
              <a:t> Supporting students through a reconsideration (appeal)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2460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Request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31" y="1148348"/>
            <a:ext cx="8486992" cy="4823060"/>
          </a:xfrm>
        </p:spPr>
        <p:txBody>
          <a:bodyPr/>
          <a:lstStyle/>
          <a:p>
            <a:r>
              <a:rPr lang="en-US" dirty="0" smtClean="0"/>
              <a:t> Request is made directly to NBME Disability Services</a:t>
            </a:r>
          </a:p>
          <a:p>
            <a:pPr lvl="1"/>
            <a:r>
              <a:rPr lang="en-US" dirty="0">
                <a:hlinkClick r:id="rId3"/>
              </a:rPr>
              <a:t>http://www.usmle.org/test-accommodations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Review Guidelines for applications</a:t>
            </a:r>
          </a:p>
          <a:p>
            <a:r>
              <a:rPr lang="en-US" dirty="0" smtClean="0"/>
              <a:t> Submit a request form, personal statement, documentation, </a:t>
            </a:r>
            <a:r>
              <a:rPr lang="en-US" dirty="0"/>
              <a:t>“Certification of Prior Test </a:t>
            </a:r>
            <a:r>
              <a:rPr lang="en-US" dirty="0" smtClean="0"/>
              <a:t>Accommodations,” and other supporting material, MCAT scores (regardless of accommodation status)</a:t>
            </a:r>
          </a:p>
          <a:p>
            <a:pPr lvl="1"/>
            <a:r>
              <a:rPr lang="en-US" dirty="0" smtClean="0"/>
              <a:t>Separate forms for </a:t>
            </a:r>
            <a:r>
              <a:rPr lang="en-US" b="1" dirty="0" smtClean="0"/>
              <a:t>new</a:t>
            </a:r>
            <a:r>
              <a:rPr lang="en-US" dirty="0" smtClean="0"/>
              <a:t> and </a:t>
            </a:r>
            <a:r>
              <a:rPr lang="en-US" b="1" dirty="0" smtClean="0"/>
              <a:t>subsequent</a:t>
            </a:r>
            <a:r>
              <a:rPr lang="en-US" dirty="0" smtClean="0"/>
              <a:t> requests</a:t>
            </a:r>
          </a:p>
          <a:p>
            <a:r>
              <a:rPr lang="en-US" dirty="0" smtClean="0"/>
              <a:t> Acknowledgement of receipt within several business days by email</a:t>
            </a:r>
          </a:p>
          <a:p>
            <a:r>
              <a:rPr lang="en-US" dirty="0" smtClean="0"/>
              <a:t> Decision process takes 60-90 days (currently running up to 120)</a:t>
            </a:r>
          </a:p>
          <a:p>
            <a:r>
              <a:rPr lang="en-US" dirty="0" smtClean="0"/>
              <a:t> Reconsideration (appeal) of denial may take 60+ days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949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7081"/>
          </a:xfrm>
        </p:spPr>
        <p:txBody>
          <a:bodyPr/>
          <a:lstStyle/>
          <a:p>
            <a:r>
              <a:rPr lang="en-US" b="1" dirty="0" smtClean="0"/>
              <a:t>Documentation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296957"/>
            <a:ext cx="8325548" cy="472849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“A </a:t>
            </a:r>
            <a:r>
              <a:rPr lang="en-US" sz="2400" dirty="0"/>
              <a:t>detailed, comprehensive written report describing your disability and its severity and justifying the need for the requested accommodations</a:t>
            </a:r>
            <a:r>
              <a:rPr lang="en-US" sz="2400" dirty="0" smtClean="0"/>
              <a:t>.”</a:t>
            </a:r>
          </a:p>
          <a:p>
            <a:r>
              <a:rPr lang="en-US" sz="2400" dirty="0" smtClean="0"/>
              <a:t> General criteria, as well as specific requirements for learning disability, AD/HD, vision and </a:t>
            </a:r>
            <a:r>
              <a:rPr lang="en-US" sz="2400" dirty="0"/>
              <a:t>h</a:t>
            </a:r>
            <a:r>
              <a:rPr lang="en-US" sz="2400" dirty="0" smtClean="0"/>
              <a:t>earing disability documentation are provided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Currency: generally within 3 years</a:t>
            </a:r>
          </a:p>
          <a:p>
            <a:r>
              <a:rPr lang="en-US" sz="2400" dirty="0" smtClean="0"/>
              <a:t> For those without prior accommodation history: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ocumentation should address reason why (e.g., new dx, lack of funds to receive testing, etc.)</a:t>
            </a:r>
          </a:p>
          <a:p>
            <a:pPr lvl="1"/>
            <a:r>
              <a:rPr lang="en-US" sz="2400" dirty="0" smtClean="0"/>
              <a:t>Additional statements of support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C5C635-FA56-4672-BA77-6AA531D97063}" type="datetime1">
              <a:rPr lang="en-US" smtClean="0"/>
              <a:t>4/19/2016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2507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Evidence of physical or mental Impairment</a:t>
            </a:r>
          </a:p>
          <a:p>
            <a:endParaRPr lang="en-US" dirty="0" smtClean="0"/>
          </a:p>
          <a:p>
            <a:r>
              <a:rPr lang="en-US" dirty="0" smtClean="0"/>
              <a:t> Substantially limits major life activity</a:t>
            </a:r>
          </a:p>
          <a:p>
            <a:endParaRPr lang="en-US" dirty="0" smtClean="0"/>
          </a:p>
          <a:p>
            <a:r>
              <a:rPr lang="en-US" dirty="0" smtClean="0"/>
              <a:t> Rises to the level of requiring accommodations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0682945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77081"/>
          </a:xfrm>
        </p:spPr>
        <p:txBody>
          <a:bodyPr/>
          <a:lstStyle/>
          <a:p>
            <a:r>
              <a:rPr lang="en-US" b="1" dirty="0" smtClean="0"/>
              <a:t>Determining Eligibility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09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91528"/>
            <a:ext cx="4038600" cy="455286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Accommodations</a:t>
            </a:r>
            <a:endParaRPr lang="en-US" b="1" dirty="0" smtClean="0"/>
          </a:p>
          <a:p>
            <a:pPr marL="0" indent="0" algn="ctr">
              <a:buNone/>
            </a:pPr>
            <a:r>
              <a:rPr lang="en-US" sz="3600" dirty="0" smtClean="0"/>
              <a:t>Time</a:t>
            </a:r>
          </a:p>
          <a:p>
            <a:pPr marL="0" indent="0" algn="ctr">
              <a:buNone/>
            </a:pPr>
            <a:r>
              <a:rPr lang="en-US" sz="3600" dirty="0" smtClean="0"/>
              <a:t>Breaks</a:t>
            </a:r>
          </a:p>
          <a:p>
            <a:pPr marL="0" indent="0" algn="ctr">
              <a:buNone/>
            </a:pPr>
            <a:r>
              <a:rPr lang="en-US" sz="3600" dirty="0" smtClean="0"/>
              <a:t>AT</a:t>
            </a:r>
          </a:p>
          <a:p>
            <a:pPr marL="0" indent="0" algn="ctr">
              <a:buNone/>
            </a:pPr>
            <a:r>
              <a:rPr lang="en-US" sz="3600" dirty="0" smtClean="0"/>
              <a:t>Private Room</a:t>
            </a:r>
          </a:p>
          <a:p>
            <a:pPr marL="0" indent="0" algn="ctr">
              <a:buNone/>
            </a:pPr>
            <a:r>
              <a:rPr lang="en-US" sz="3600" dirty="0" smtClean="0"/>
              <a:t>Communication Aids</a:t>
            </a:r>
          </a:p>
          <a:p>
            <a:pPr marL="0" indent="0" algn="ctr">
              <a:buNone/>
            </a:pPr>
            <a:r>
              <a:rPr lang="en-US" sz="3600" dirty="0" smtClean="0"/>
              <a:t>Personal Items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8018"/>
            <a:ext cx="4038600" cy="453935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000000"/>
                </a:solidFill>
              </a:rPr>
              <a:t>Format</a:t>
            </a: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Length</a:t>
            </a:r>
          </a:p>
          <a:p>
            <a:pPr marL="0" indent="0" algn="ctr">
              <a:buNone/>
            </a:pPr>
            <a:r>
              <a:rPr lang="en-US" sz="3600" dirty="0" smtClean="0"/>
              <a:t>Computer/Paper</a:t>
            </a:r>
          </a:p>
          <a:p>
            <a:pPr marL="0" indent="0" algn="ctr">
              <a:buNone/>
            </a:pPr>
            <a:r>
              <a:rPr lang="en-US" sz="3600" dirty="0" smtClean="0"/>
              <a:t>Scrap Paper</a:t>
            </a:r>
          </a:p>
          <a:p>
            <a:pPr marL="0" indent="0" algn="ctr">
              <a:buNone/>
            </a:pPr>
            <a:r>
              <a:rPr lang="en-US" sz="3600" dirty="0" smtClean="0"/>
              <a:t>Patient Interaction</a:t>
            </a:r>
          </a:p>
          <a:p>
            <a:pPr marL="0" indent="0" algn="ctr">
              <a:buNone/>
            </a:pPr>
            <a:r>
              <a:rPr lang="en-US" sz="3600" dirty="0" smtClean="0"/>
              <a:t>Announcements</a:t>
            </a:r>
          </a:p>
          <a:p>
            <a:pPr marL="0" indent="0" algn="ctr">
              <a:buNone/>
            </a:pPr>
            <a:r>
              <a:rPr lang="en-US" sz="3600" dirty="0" smtClean="0"/>
              <a:t>Phone </a:t>
            </a:r>
            <a:r>
              <a:rPr lang="en-US" sz="3600" dirty="0"/>
              <a:t>S</a:t>
            </a:r>
            <a:r>
              <a:rPr lang="en-US" sz="3600" dirty="0" smtClean="0"/>
              <a:t>cenarios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77081"/>
          </a:xfrm>
        </p:spPr>
        <p:txBody>
          <a:bodyPr/>
          <a:lstStyle/>
          <a:p>
            <a:r>
              <a:rPr lang="en-US" b="1" dirty="0" smtClean="0"/>
              <a:t>Understanding Exam and Needs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033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b="1" dirty="0" smtClean="0"/>
              <a:t>What Should </a:t>
            </a:r>
            <a:r>
              <a:rPr lang="en-US" b="1" dirty="0"/>
              <a:t>S</a:t>
            </a:r>
            <a:r>
              <a:rPr lang="en-US" b="1" dirty="0" smtClean="0"/>
              <a:t>tudents </a:t>
            </a:r>
            <a:r>
              <a:rPr lang="en-US" b="1" dirty="0"/>
              <a:t>E</a:t>
            </a:r>
            <a:r>
              <a:rPr lang="en-US" b="1" dirty="0" smtClean="0"/>
              <a:t>xpect?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1350997"/>
            <a:ext cx="8325548" cy="4823061"/>
          </a:xfrm>
        </p:spPr>
        <p:txBody>
          <a:bodyPr/>
          <a:lstStyle/>
          <a:p>
            <a:r>
              <a:rPr lang="en-US" sz="2400" dirty="0" smtClean="0"/>
              <a:t> Delays in the process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“Holding pattern” during accommodation review</a:t>
            </a:r>
          </a:p>
          <a:p>
            <a:pPr lvl="1"/>
            <a:r>
              <a:rPr lang="en-US" sz="2400" dirty="0" smtClean="0"/>
              <a:t>Cannot register for exam</a:t>
            </a:r>
          </a:p>
          <a:p>
            <a:pPr lvl="1"/>
            <a:r>
              <a:rPr lang="en-US" sz="2400" dirty="0" smtClean="0"/>
              <a:t>Cannot access online practice exam</a:t>
            </a:r>
          </a:p>
          <a:p>
            <a:r>
              <a:rPr lang="en-US" sz="2400" dirty="0" smtClean="0"/>
              <a:t> Submit recent, detailed documentation</a:t>
            </a:r>
          </a:p>
          <a:p>
            <a:pPr lvl="1"/>
            <a:r>
              <a:rPr lang="en-US" sz="2400" dirty="0" smtClean="0"/>
              <a:t>Update documentation if needed</a:t>
            </a:r>
          </a:p>
          <a:p>
            <a:r>
              <a:rPr lang="en-US" sz="2400" dirty="0" smtClean="0"/>
              <a:t> Locate multiple centers for accommodated testing</a:t>
            </a:r>
          </a:p>
          <a:p>
            <a:r>
              <a:rPr lang="en-US" sz="2400" dirty="0" smtClean="0"/>
              <a:t> Make requests for any personal item exceptions not on the pre-approved list</a:t>
            </a:r>
          </a:p>
        </p:txBody>
      </p:sp>
    </p:spTree>
    <p:extLst>
      <p:ext uri="{BB962C8B-B14F-4D97-AF65-F5344CB8AC3E}">
        <p14:creationId xmlns:p14="http://schemas.microsoft.com/office/powerpoint/2010/main" val="2888896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bstract photo of three human figures walking through a revolving door. Colors include blue, red, green, and yellow." title="modern movement through door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430" r="4081" b="2226"/>
          <a:stretch/>
        </p:blipFill>
        <p:spPr>
          <a:xfrm>
            <a:off x="4040109" y="0"/>
            <a:ext cx="5103891" cy="6174058"/>
          </a:xfrm>
        </p:spPr>
      </p:pic>
      <p:sp>
        <p:nvSpPr>
          <p:cNvPr id="2" name="TextBox 1"/>
          <p:cNvSpPr txBox="1"/>
          <p:nvPr/>
        </p:nvSpPr>
        <p:spPr>
          <a:xfrm>
            <a:off x="1" y="984249"/>
            <a:ext cx="3972420" cy="212365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Start as </a:t>
            </a:r>
            <a:r>
              <a:rPr lang="en-US" sz="4400" b="1" dirty="0"/>
              <a:t>soon as they walk in the door</a:t>
            </a:r>
          </a:p>
        </p:txBody>
      </p:sp>
    </p:spTree>
    <p:extLst>
      <p:ext uri="{BB962C8B-B14F-4D97-AF65-F5344CB8AC3E}">
        <p14:creationId xmlns:p14="http://schemas.microsoft.com/office/powerpoint/2010/main" val="3788658308"/>
      </p:ext>
    </p:extLst>
  </p:cSld>
  <p:clrMapOvr>
    <a:masterClrMapping/>
  </p:clrMapOvr>
</p:sld>
</file>

<file path=ppt/theme/theme1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7482</TotalTime>
  <Words>1422</Words>
  <Application>Microsoft Office PowerPoint</Application>
  <PresentationFormat>On-screen Show (4:3)</PresentationFormat>
  <Paragraphs>238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Garamond</vt:lpstr>
      <vt:lpstr>Wingdings</vt:lpstr>
      <vt:lpstr>UCSF PPT Template-Blue</vt:lpstr>
      <vt:lpstr>UCSF PPT Template-Blue Bar</vt:lpstr>
      <vt:lpstr>PowerPoint Presentation</vt:lpstr>
      <vt:lpstr>The Coalition and the UCSF School of Medicine wish to thank the AAMC for their generous support in developing this webinar series. </vt:lpstr>
      <vt:lpstr>Overview</vt:lpstr>
      <vt:lpstr>Request Process</vt:lpstr>
      <vt:lpstr>Documentation Requirements</vt:lpstr>
      <vt:lpstr>Determining Eligibility</vt:lpstr>
      <vt:lpstr>Understanding Exam and Needs</vt:lpstr>
      <vt:lpstr>What Should Students Expect?</vt:lpstr>
      <vt:lpstr>PowerPoint Presentation</vt:lpstr>
      <vt:lpstr>Why Start Early?</vt:lpstr>
      <vt:lpstr>Building a Strong Argument</vt:lpstr>
      <vt:lpstr>How You Can Support</vt:lpstr>
      <vt:lpstr>Establish an Ideal Timeline</vt:lpstr>
      <vt:lpstr>The Personal Statement</vt:lpstr>
      <vt:lpstr>Language Matters</vt:lpstr>
      <vt:lpstr>Academic Program Letter of Support</vt:lpstr>
      <vt:lpstr>Academic Program Letter of Support  </vt:lpstr>
      <vt:lpstr>Additional Support Items </vt:lpstr>
      <vt:lpstr>Reconsideration (Appeal)</vt:lpstr>
      <vt:lpstr>Reference</vt:lpstr>
      <vt:lpstr>  Questions?   </vt:lpstr>
      <vt:lpstr>Resources</vt:lpstr>
      <vt:lpstr>Stay tuned for forthcoming webinars.  </vt:lpstr>
    </vt:vector>
  </TitlesOfParts>
  <Company>UCSF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Jayme Bograd</cp:lastModifiedBy>
  <cp:revision>365</cp:revision>
  <cp:lastPrinted>2015-02-06T18:49:58Z</cp:lastPrinted>
  <dcterms:created xsi:type="dcterms:W3CDTF">2012-05-07T17:59:34Z</dcterms:created>
  <dcterms:modified xsi:type="dcterms:W3CDTF">2016-04-19T20:44:39Z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