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5958"/>
  </p:normalViewPr>
  <p:slideViewPr>
    <p:cSldViewPr snapToGrid="0" snapToObjects="1">
      <p:cViewPr varScale="1">
        <p:scale>
          <a:sx n="90" d="100"/>
          <a:sy n="90" d="100"/>
        </p:scale>
        <p:origin x="232" y="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87B0B-F16C-4683-8139-1727CC2ED10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58A29DC-57D4-43DA-906E-13F14C9672A4}">
      <dgm:prSet custT="1"/>
      <dgm:spPr/>
      <dgm:t>
        <a:bodyPr/>
        <a:lstStyle/>
        <a:p>
          <a:r>
            <a:rPr lang="en-US" sz="2800" dirty="0"/>
            <a:t>Rigid boundaries</a:t>
          </a:r>
        </a:p>
      </dgm:t>
    </dgm:pt>
    <dgm:pt modelId="{55CDDE4C-8F12-46C5-9AF5-27EDD741BF70}" type="parTrans" cxnId="{1B3438A0-33A7-4A0F-8E8D-F514DD1BDB5E}">
      <dgm:prSet/>
      <dgm:spPr/>
      <dgm:t>
        <a:bodyPr/>
        <a:lstStyle/>
        <a:p>
          <a:endParaRPr lang="en-US"/>
        </a:p>
      </dgm:t>
    </dgm:pt>
    <dgm:pt modelId="{A8768B09-B69C-40EA-8207-E314D8AA9C73}" type="sibTrans" cxnId="{1B3438A0-33A7-4A0F-8E8D-F514DD1BDB5E}">
      <dgm:prSet/>
      <dgm:spPr/>
      <dgm:t>
        <a:bodyPr/>
        <a:lstStyle/>
        <a:p>
          <a:endParaRPr lang="en-US"/>
        </a:p>
      </dgm:t>
    </dgm:pt>
    <dgm:pt modelId="{0D3E21E7-6EE8-4D15-8E81-FFF7AA1E5809}">
      <dgm:prSet custT="1"/>
      <dgm:spPr/>
      <dgm:t>
        <a:bodyPr/>
        <a:lstStyle/>
        <a:p>
          <a:r>
            <a:rPr lang="en-US" sz="2800" dirty="0"/>
            <a:t>Loose</a:t>
          </a:r>
          <a:r>
            <a:rPr lang="en-US" sz="1100" dirty="0"/>
            <a:t> </a:t>
          </a:r>
          <a:r>
            <a:rPr lang="en-US" sz="2800" dirty="0"/>
            <a:t>boundaries</a:t>
          </a:r>
        </a:p>
      </dgm:t>
    </dgm:pt>
    <dgm:pt modelId="{7BE3F694-78D8-46E7-B3A0-7D39CF04D6B6}" type="parTrans" cxnId="{64BCF757-C06F-4771-9C2D-5AD1E04F0FE2}">
      <dgm:prSet/>
      <dgm:spPr/>
      <dgm:t>
        <a:bodyPr/>
        <a:lstStyle/>
        <a:p>
          <a:endParaRPr lang="en-US"/>
        </a:p>
      </dgm:t>
    </dgm:pt>
    <dgm:pt modelId="{E92ABE16-1508-40F3-82BF-FD7FCD5B0E4F}" type="sibTrans" cxnId="{64BCF757-C06F-4771-9C2D-5AD1E04F0FE2}">
      <dgm:prSet/>
      <dgm:spPr/>
      <dgm:t>
        <a:bodyPr/>
        <a:lstStyle/>
        <a:p>
          <a:endParaRPr lang="en-US"/>
        </a:p>
      </dgm:t>
    </dgm:pt>
    <dgm:pt modelId="{E0580A6A-3A3A-4BAC-B8F1-FD1419BE7C41}">
      <dgm:prSet custT="1"/>
      <dgm:spPr/>
      <dgm:t>
        <a:bodyPr/>
        <a:lstStyle/>
        <a:p>
          <a:r>
            <a:rPr lang="en-US" sz="2800" dirty="0"/>
            <a:t>Healthy Boundaries</a:t>
          </a:r>
        </a:p>
      </dgm:t>
    </dgm:pt>
    <dgm:pt modelId="{953C8FDF-2FB5-4CB3-8834-6A3DC30C6BD5}" type="parTrans" cxnId="{31813973-6DCD-4617-9FB2-71AAB69EB383}">
      <dgm:prSet/>
      <dgm:spPr/>
      <dgm:t>
        <a:bodyPr/>
        <a:lstStyle/>
        <a:p>
          <a:endParaRPr lang="en-US"/>
        </a:p>
      </dgm:t>
    </dgm:pt>
    <dgm:pt modelId="{F59FB95E-ABCD-4FED-82ED-431E81C2CA27}" type="sibTrans" cxnId="{31813973-6DCD-4617-9FB2-71AAB69EB383}">
      <dgm:prSet/>
      <dgm:spPr/>
      <dgm:t>
        <a:bodyPr/>
        <a:lstStyle/>
        <a:p>
          <a:endParaRPr lang="en-US"/>
        </a:p>
      </dgm:t>
    </dgm:pt>
    <dgm:pt modelId="{9C0A4A84-7F94-174C-96A6-0667A6A15DAE}">
      <dgm:prSet custT="1"/>
      <dgm:spPr>
        <a:noFill/>
      </dgm:spPr>
      <dgm:t>
        <a:bodyPr/>
        <a:lstStyle/>
        <a:p>
          <a:pPr algn="l"/>
          <a:endParaRPr lang="en-US" sz="1800" dirty="0">
            <a:solidFill>
              <a:schemeClr val="tx1"/>
            </a:solidFill>
          </a:endParaRPr>
        </a:p>
        <a:p>
          <a:pPr algn="l"/>
          <a:r>
            <a:rPr lang="en-US" sz="1800" dirty="0">
              <a:solidFill>
                <a:schemeClr val="tx1"/>
              </a:solidFill>
            </a:rPr>
            <a:t>Loose or poor  boundaries may appear  as:</a:t>
          </a:r>
        </a:p>
        <a:p>
          <a:pPr algn="l"/>
          <a:r>
            <a:rPr lang="en-US" sz="1800" dirty="0">
              <a:solidFill>
                <a:schemeClr val="tx1"/>
              </a:solidFill>
            </a:rPr>
            <a:t>Over sharing  personal information</a:t>
          </a:r>
        </a:p>
        <a:p>
          <a:pPr algn="l"/>
          <a:endParaRPr lang="en-US" sz="1800" dirty="0">
            <a:solidFill>
              <a:schemeClr val="tx1"/>
            </a:solidFill>
          </a:endParaRPr>
        </a:p>
        <a:p>
          <a:pPr algn="l"/>
          <a:r>
            <a:rPr lang="en-US" sz="1800" dirty="0">
              <a:solidFill>
                <a:schemeClr val="tx1"/>
              </a:solidFill>
            </a:rPr>
            <a:t>Taking on challenges of others and becoming over involved</a:t>
          </a:r>
        </a:p>
        <a:p>
          <a:pPr algn="l"/>
          <a:endParaRPr lang="en-US" sz="1800" dirty="0">
            <a:solidFill>
              <a:schemeClr val="tx1"/>
            </a:solidFill>
          </a:endParaRPr>
        </a:p>
        <a:p>
          <a:pPr algn="l"/>
          <a:r>
            <a:rPr lang="en-US" sz="1800" dirty="0">
              <a:solidFill>
                <a:schemeClr val="tx1"/>
              </a:solidFill>
            </a:rPr>
            <a:t>Agreeing to requests out of fear of being rejected  </a:t>
          </a:r>
        </a:p>
      </dgm:t>
    </dgm:pt>
    <dgm:pt modelId="{FCF84674-C50C-8B4B-A204-6A45202E4761}" type="parTrans" cxnId="{22A26CDE-3FEF-1548-B742-AD50F7DB28BB}">
      <dgm:prSet/>
      <dgm:spPr/>
      <dgm:t>
        <a:bodyPr/>
        <a:lstStyle/>
        <a:p>
          <a:endParaRPr lang="en-US"/>
        </a:p>
      </dgm:t>
    </dgm:pt>
    <dgm:pt modelId="{AAB58D07-4CD0-5345-8ABA-F792EF50585E}" type="sibTrans" cxnId="{22A26CDE-3FEF-1548-B742-AD50F7DB28BB}">
      <dgm:prSet/>
      <dgm:spPr/>
      <dgm:t>
        <a:bodyPr/>
        <a:lstStyle/>
        <a:p>
          <a:endParaRPr lang="en-US"/>
        </a:p>
      </dgm:t>
    </dgm:pt>
    <dgm:pt modelId="{2AC21253-EFFB-824A-9B40-2DD8550B55EC}">
      <dgm:prSet custT="1"/>
      <dgm:spPr>
        <a:noFill/>
      </dgm:spPr>
      <dgm:t>
        <a:bodyPr/>
        <a:lstStyle/>
        <a:p>
          <a:pPr algn="l"/>
          <a:r>
            <a:rPr lang="en-US" sz="1800" dirty="0">
              <a:solidFill>
                <a:schemeClr val="tx1"/>
              </a:solidFill>
            </a:rPr>
            <a:t>Healthy Boundaries means we:</a:t>
          </a:r>
        </a:p>
        <a:p>
          <a:pPr algn="l"/>
          <a:r>
            <a:rPr lang="en-US" sz="1800" dirty="0">
              <a:solidFill>
                <a:schemeClr val="tx1"/>
              </a:solidFill>
            </a:rPr>
            <a:t>Are aware and accepting of our own opinions</a:t>
          </a:r>
        </a:p>
        <a:p>
          <a:pPr algn="l"/>
          <a:endParaRPr lang="en-US" sz="1800" dirty="0">
            <a:solidFill>
              <a:schemeClr val="tx1"/>
            </a:solidFill>
          </a:endParaRPr>
        </a:p>
        <a:p>
          <a:pPr algn="l"/>
          <a:r>
            <a:rPr lang="en-US" sz="1800" dirty="0">
              <a:solidFill>
                <a:schemeClr val="tx1"/>
              </a:solidFill>
            </a:rPr>
            <a:t>Know when to say no and how to effectively say no</a:t>
          </a:r>
        </a:p>
        <a:p>
          <a:pPr algn="l"/>
          <a:endParaRPr lang="en-US" sz="1800" dirty="0">
            <a:solidFill>
              <a:schemeClr val="tx1"/>
            </a:solidFill>
          </a:endParaRPr>
        </a:p>
        <a:p>
          <a:pPr algn="l"/>
          <a:r>
            <a:rPr lang="en-US" sz="1800" dirty="0">
              <a:solidFill>
                <a:schemeClr val="tx1"/>
              </a:solidFill>
            </a:rPr>
            <a:t>Are able to manage our feelings when being told no</a:t>
          </a:r>
        </a:p>
        <a:p>
          <a:pPr algn="l"/>
          <a:endParaRPr lang="en-US" sz="1800" dirty="0">
            <a:solidFill>
              <a:schemeClr val="tx1"/>
            </a:solidFill>
          </a:endParaRPr>
        </a:p>
        <a:p>
          <a:pPr algn="l"/>
          <a:r>
            <a:rPr lang="en-US" sz="1800" dirty="0">
              <a:solidFill>
                <a:schemeClr val="tx1"/>
              </a:solidFill>
            </a:rPr>
            <a:t>Do not frequently push or tests boundaries </a:t>
          </a:r>
        </a:p>
      </dgm:t>
    </dgm:pt>
    <dgm:pt modelId="{703E24E0-786E-DE42-A672-A03E9F62CD25}" type="parTrans" cxnId="{0D728D63-9043-E141-975B-3D03B14AA76C}">
      <dgm:prSet/>
      <dgm:spPr/>
      <dgm:t>
        <a:bodyPr/>
        <a:lstStyle/>
        <a:p>
          <a:endParaRPr lang="en-US"/>
        </a:p>
      </dgm:t>
    </dgm:pt>
    <dgm:pt modelId="{CCC129FD-ADD9-8A4D-89C0-1EEF6F9D16F6}" type="sibTrans" cxnId="{0D728D63-9043-E141-975B-3D03B14AA76C}">
      <dgm:prSet/>
      <dgm:spPr/>
      <dgm:t>
        <a:bodyPr/>
        <a:lstStyle/>
        <a:p>
          <a:endParaRPr lang="en-US"/>
        </a:p>
      </dgm:t>
    </dgm:pt>
    <dgm:pt modelId="{E3D366B3-34FB-AF40-AE43-1893039BA20B}" type="pres">
      <dgm:prSet presAssocID="{B7987B0B-F16C-4683-8139-1727CC2ED103}" presName="diagram" presStyleCnt="0">
        <dgm:presLayoutVars>
          <dgm:dir/>
          <dgm:resizeHandles val="exact"/>
        </dgm:presLayoutVars>
      </dgm:prSet>
      <dgm:spPr/>
    </dgm:pt>
    <dgm:pt modelId="{3288151E-798F-D14B-B979-81C1BEF9847C}" type="pres">
      <dgm:prSet presAssocID="{458A29DC-57D4-43DA-906E-13F14C9672A4}" presName="node" presStyleLbl="node1" presStyleIdx="0" presStyleCnt="5" custScaleY="54226" custLinFactNeighborX="-19565" custLinFactNeighborY="-1137">
        <dgm:presLayoutVars>
          <dgm:bulletEnabled val="1"/>
        </dgm:presLayoutVars>
      </dgm:prSet>
      <dgm:spPr/>
    </dgm:pt>
    <dgm:pt modelId="{F71DCF9F-2ACD-4B4C-91FC-8113B160E1E4}" type="pres">
      <dgm:prSet presAssocID="{A8768B09-B69C-40EA-8207-E314D8AA9C73}" presName="sibTrans" presStyleCnt="0"/>
      <dgm:spPr/>
    </dgm:pt>
    <dgm:pt modelId="{F2C0D409-4FD2-4B42-A425-E1A818237B3A}" type="pres">
      <dgm:prSet presAssocID="{0D3E21E7-6EE8-4D15-8E81-FFF7AA1E5809}" presName="node" presStyleLbl="node1" presStyleIdx="1" presStyleCnt="5" custScaleY="52543" custLinFactX="25374" custLinFactNeighborX="100000" custLinFactNeighborY="1182">
        <dgm:presLayoutVars>
          <dgm:bulletEnabled val="1"/>
        </dgm:presLayoutVars>
      </dgm:prSet>
      <dgm:spPr/>
    </dgm:pt>
    <dgm:pt modelId="{A80EBB5C-7EC3-7840-9DCA-D380929B1A68}" type="pres">
      <dgm:prSet presAssocID="{E92ABE16-1508-40F3-82BF-FD7FCD5B0E4F}" presName="sibTrans" presStyleCnt="0"/>
      <dgm:spPr/>
    </dgm:pt>
    <dgm:pt modelId="{8F2D1961-9E64-1A4D-8427-C2FD57CFEE42}" type="pres">
      <dgm:prSet presAssocID="{E0580A6A-3A3A-4BAC-B8F1-FD1419BE7C41}" presName="node" presStyleLbl="node1" presStyleIdx="2" presStyleCnt="5" custScaleY="56453" custLinFactX="-10000" custLinFactNeighborX="-100000" custLinFactNeighborY="2591">
        <dgm:presLayoutVars>
          <dgm:bulletEnabled val="1"/>
        </dgm:presLayoutVars>
      </dgm:prSet>
      <dgm:spPr/>
    </dgm:pt>
    <dgm:pt modelId="{9F5513BC-2241-914A-8E29-F6A0B0EDF988}" type="pres">
      <dgm:prSet presAssocID="{F59FB95E-ABCD-4FED-82ED-431E81C2CA27}" presName="sibTrans" presStyleCnt="0"/>
      <dgm:spPr/>
    </dgm:pt>
    <dgm:pt modelId="{F85173BA-6C96-ED41-80BD-D3C5C6BC3A9F}" type="pres">
      <dgm:prSet presAssocID="{9C0A4A84-7F94-174C-96A6-0667A6A15DAE}" presName="node" presStyleLbl="node1" presStyleIdx="3" presStyleCnt="5" custScaleX="103684" custScaleY="196934" custLinFactX="87007" custLinFactNeighborX="100000" custLinFactNeighborY="-16812">
        <dgm:presLayoutVars>
          <dgm:bulletEnabled val="1"/>
        </dgm:presLayoutVars>
      </dgm:prSet>
      <dgm:spPr/>
    </dgm:pt>
    <dgm:pt modelId="{37EA275F-4F6F-A643-9E28-C921D683F65E}" type="pres">
      <dgm:prSet presAssocID="{AAB58D07-4CD0-5345-8ABA-F792EF50585E}" presName="sibTrans" presStyleCnt="0"/>
      <dgm:spPr/>
    </dgm:pt>
    <dgm:pt modelId="{5F68633C-9700-E640-B93E-06B46604F736}" type="pres">
      <dgm:prSet presAssocID="{2AC21253-EFFB-824A-9B40-2DD8550B55EC}" presName="node" presStyleLbl="node1" presStyleIdx="4" presStyleCnt="5" custScaleX="122871" custScaleY="210974" custLinFactNeighborX="-62739" custLinFactNeighborY="-9683">
        <dgm:presLayoutVars>
          <dgm:bulletEnabled val="1"/>
        </dgm:presLayoutVars>
      </dgm:prSet>
      <dgm:spPr/>
    </dgm:pt>
  </dgm:ptLst>
  <dgm:cxnLst>
    <dgm:cxn modelId="{B01DFF37-2891-0948-B1A6-65300691F0B7}" type="presOf" srcId="{0D3E21E7-6EE8-4D15-8E81-FFF7AA1E5809}" destId="{F2C0D409-4FD2-4B42-A425-E1A818237B3A}" srcOrd="0" destOrd="0" presId="urn:microsoft.com/office/officeart/2005/8/layout/default"/>
    <dgm:cxn modelId="{64BCF757-C06F-4771-9C2D-5AD1E04F0FE2}" srcId="{B7987B0B-F16C-4683-8139-1727CC2ED103}" destId="{0D3E21E7-6EE8-4D15-8E81-FFF7AA1E5809}" srcOrd="1" destOrd="0" parTransId="{7BE3F694-78D8-46E7-B3A0-7D39CF04D6B6}" sibTransId="{E92ABE16-1508-40F3-82BF-FD7FCD5B0E4F}"/>
    <dgm:cxn modelId="{0D728D63-9043-E141-975B-3D03B14AA76C}" srcId="{B7987B0B-F16C-4683-8139-1727CC2ED103}" destId="{2AC21253-EFFB-824A-9B40-2DD8550B55EC}" srcOrd="4" destOrd="0" parTransId="{703E24E0-786E-DE42-A672-A03E9F62CD25}" sibTransId="{CCC129FD-ADD9-8A4D-89C0-1EEF6F9D16F6}"/>
    <dgm:cxn modelId="{31813973-6DCD-4617-9FB2-71AAB69EB383}" srcId="{B7987B0B-F16C-4683-8139-1727CC2ED103}" destId="{E0580A6A-3A3A-4BAC-B8F1-FD1419BE7C41}" srcOrd="2" destOrd="0" parTransId="{953C8FDF-2FB5-4CB3-8834-6A3DC30C6BD5}" sibTransId="{F59FB95E-ABCD-4FED-82ED-431E81C2CA27}"/>
    <dgm:cxn modelId="{95853381-1CF5-D14B-BFED-17910F2BF004}" type="presOf" srcId="{2AC21253-EFFB-824A-9B40-2DD8550B55EC}" destId="{5F68633C-9700-E640-B93E-06B46604F736}" srcOrd="0" destOrd="0" presId="urn:microsoft.com/office/officeart/2005/8/layout/default"/>
    <dgm:cxn modelId="{833DBF92-5D5B-374A-8D99-9C961F336063}" type="presOf" srcId="{458A29DC-57D4-43DA-906E-13F14C9672A4}" destId="{3288151E-798F-D14B-B979-81C1BEF9847C}" srcOrd="0" destOrd="0" presId="urn:microsoft.com/office/officeart/2005/8/layout/default"/>
    <dgm:cxn modelId="{1B3438A0-33A7-4A0F-8E8D-F514DD1BDB5E}" srcId="{B7987B0B-F16C-4683-8139-1727CC2ED103}" destId="{458A29DC-57D4-43DA-906E-13F14C9672A4}" srcOrd="0" destOrd="0" parTransId="{55CDDE4C-8F12-46C5-9AF5-27EDD741BF70}" sibTransId="{A8768B09-B69C-40EA-8207-E314D8AA9C73}"/>
    <dgm:cxn modelId="{7ED226B2-B8DC-654E-A608-B8776FE38983}" type="presOf" srcId="{E0580A6A-3A3A-4BAC-B8F1-FD1419BE7C41}" destId="{8F2D1961-9E64-1A4D-8427-C2FD57CFEE42}" srcOrd="0" destOrd="0" presId="urn:microsoft.com/office/officeart/2005/8/layout/default"/>
    <dgm:cxn modelId="{489E09C1-7271-C342-AB01-E7DB65744D68}" type="presOf" srcId="{B7987B0B-F16C-4683-8139-1727CC2ED103}" destId="{E3D366B3-34FB-AF40-AE43-1893039BA20B}" srcOrd="0" destOrd="0" presId="urn:microsoft.com/office/officeart/2005/8/layout/default"/>
    <dgm:cxn modelId="{22A26CDE-3FEF-1548-B742-AD50F7DB28BB}" srcId="{B7987B0B-F16C-4683-8139-1727CC2ED103}" destId="{9C0A4A84-7F94-174C-96A6-0667A6A15DAE}" srcOrd="3" destOrd="0" parTransId="{FCF84674-C50C-8B4B-A204-6A45202E4761}" sibTransId="{AAB58D07-4CD0-5345-8ABA-F792EF50585E}"/>
    <dgm:cxn modelId="{74B065F9-A4DE-6448-85E6-DBCD280B6EF6}" type="presOf" srcId="{9C0A4A84-7F94-174C-96A6-0667A6A15DAE}" destId="{F85173BA-6C96-ED41-80BD-D3C5C6BC3A9F}" srcOrd="0" destOrd="0" presId="urn:microsoft.com/office/officeart/2005/8/layout/default"/>
    <dgm:cxn modelId="{BC17AB94-3A10-2245-8C14-DE6151C7C81A}" type="presParOf" srcId="{E3D366B3-34FB-AF40-AE43-1893039BA20B}" destId="{3288151E-798F-D14B-B979-81C1BEF9847C}" srcOrd="0" destOrd="0" presId="urn:microsoft.com/office/officeart/2005/8/layout/default"/>
    <dgm:cxn modelId="{47BEA108-B56F-9647-9CE9-78808237662A}" type="presParOf" srcId="{E3D366B3-34FB-AF40-AE43-1893039BA20B}" destId="{F71DCF9F-2ACD-4B4C-91FC-8113B160E1E4}" srcOrd="1" destOrd="0" presId="urn:microsoft.com/office/officeart/2005/8/layout/default"/>
    <dgm:cxn modelId="{A58EFF39-2B01-3945-9D40-4F27E381F31A}" type="presParOf" srcId="{E3D366B3-34FB-AF40-AE43-1893039BA20B}" destId="{F2C0D409-4FD2-4B42-A425-E1A818237B3A}" srcOrd="2" destOrd="0" presId="urn:microsoft.com/office/officeart/2005/8/layout/default"/>
    <dgm:cxn modelId="{C3872D22-A22A-0A45-83A9-250FC6FEC331}" type="presParOf" srcId="{E3D366B3-34FB-AF40-AE43-1893039BA20B}" destId="{A80EBB5C-7EC3-7840-9DCA-D380929B1A68}" srcOrd="3" destOrd="0" presId="urn:microsoft.com/office/officeart/2005/8/layout/default"/>
    <dgm:cxn modelId="{97932910-EA8C-FE45-8EB5-2F50AC1300C2}" type="presParOf" srcId="{E3D366B3-34FB-AF40-AE43-1893039BA20B}" destId="{8F2D1961-9E64-1A4D-8427-C2FD57CFEE42}" srcOrd="4" destOrd="0" presId="urn:microsoft.com/office/officeart/2005/8/layout/default"/>
    <dgm:cxn modelId="{C012A9F3-23A0-314A-B3DB-5A29196228FF}" type="presParOf" srcId="{E3D366B3-34FB-AF40-AE43-1893039BA20B}" destId="{9F5513BC-2241-914A-8E29-F6A0B0EDF988}" srcOrd="5" destOrd="0" presId="urn:microsoft.com/office/officeart/2005/8/layout/default"/>
    <dgm:cxn modelId="{B3735CCC-528C-344C-9925-6BD7443DD1E0}" type="presParOf" srcId="{E3D366B3-34FB-AF40-AE43-1893039BA20B}" destId="{F85173BA-6C96-ED41-80BD-D3C5C6BC3A9F}" srcOrd="6" destOrd="0" presId="urn:microsoft.com/office/officeart/2005/8/layout/default"/>
    <dgm:cxn modelId="{6FBCE3D1-94D3-F546-94FF-F61917C28C6E}" type="presParOf" srcId="{E3D366B3-34FB-AF40-AE43-1893039BA20B}" destId="{37EA275F-4F6F-A643-9E28-C921D683F65E}" srcOrd="7" destOrd="0" presId="urn:microsoft.com/office/officeart/2005/8/layout/default"/>
    <dgm:cxn modelId="{9ED37619-E845-3C42-89FA-1434B82A340D}" type="presParOf" srcId="{E3D366B3-34FB-AF40-AE43-1893039BA20B}" destId="{5F68633C-9700-E640-B93E-06B46604F73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20461B-8241-4639-B637-995C2F5B6BB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6AC20B0D-70D1-432C-B99E-82262296BA0F}">
      <dgm:prSet/>
      <dgm:spPr/>
      <dgm:t>
        <a:bodyPr/>
        <a:lstStyle/>
        <a:p>
          <a:r>
            <a:rPr lang="en-US"/>
            <a:t>Allows us to feel agency over our lives</a:t>
          </a:r>
        </a:p>
      </dgm:t>
    </dgm:pt>
    <dgm:pt modelId="{73B33F43-7704-4F1D-81C5-E76F6AD523A5}" type="parTrans" cxnId="{939126D5-7312-49FF-BC8F-73F0B70858D1}">
      <dgm:prSet/>
      <dgm:spPr/>
      <dgm:t>
        <a:bodyPr/>
        <a:lstStyle/>
        <a:p>
          <a:endParaRPr lang="en-US"/>
        </a:p>
      </dgm:t>
    </dgm:pt>
    <dgm:pt modelId="{BC5A9868-8655-49AA-9529-649447D0AAAE}" type="sibTrans" cxnId="{939126D5-7312-49FF-BC8F-73F0B70858D1}">
      <dgm:prSet/>
      <dgm:spPr/>
      <dgm:t>
        <a:bodyPr/>
        <a:lstStyle/>
        <a:p>
          <a:endParaRPr lang="en-US"/>
        </a:p>
      </dgm:t>
    </dgm:pt>
    <dgm:pt modelId="{0CF13A6F-B031-4B41-952B-FA7316929205}">
      <dgm:prSet/>
      <dgm:spPr/>
      <dgm:t>
        <a:bodyPr/>
        <a:lstStyle/>
        <a:p>
          <a:r>
            <a:rPr lang="en-US" dirty="0"/>
            <a:t>Allows us to plan  </a:t>
          </a:r>
        </a:p>
      </dgm:t>
    </dgm:pt>
    <dgm:pt modelId="{1DF93331-8433-481F-97CD-94F32E2EFFB6}" type="parTrans" cxnId="{40E6AAF5-0559-46B5-9D0E-69FB89D49532}">
      <dgm:prSet/>
      <dgm:spPr/>
      <dgm:t>
        <a:bodyPr/>
        <a:lstStyle/>
        <a:p>
          <a:endParaRPr lang="en-US"/>
        </a:p>
      </dgm:t>
    </dgm:pt>
    <dgm:pt modelId="{00547D01-EA79-4E60-BC84-3B4CB051959D}" type="sibTrans" cxnId="{40E6AAF5-0559-46B5-9D0E-69FB89D49532}">
      <dgm:prSet/>
      <dgm:spPr/>
      <dgm:t>
        <a:bodyPr/>
        <a:lstStyle/>
        <a:p>
          <a:endParaRPr lang="en-US"/>
        </a:p>
      </dgm:t>
    </dgm:pt>
    <dgm:pt modelId="{CAACF8D3-26F9-45B0-8A56-E25029390D2D}">
      <dgm:prSet/>
      <dgm:spPr/>
      <dgm:t>
        <a:bodyPr/>
        <a:lstStyle/>
        <a:p>
          <a:r>
            <a:rPr lang="en-US" dirty="0"/>
            <a:t>Allows us to have more predictability</a:t>
          </a:r>
        </a:p>
      </dgm:t>
    </dgm:pt>
    <dgm:pt modelId="{D0F3592A-E50C-48EA-9EF1-CAB844A7B220}" type="parTrans" cxnId="{5B538F20-3F97-4A87-8D2A-A98B12AAEE0A}">
      <dgm:prSet/>
      <dgm:spPr/>
      <dgm:t>
        <a:bodyPr/>
        <a:lstStyle/>
        <a:p>
          <a:endParaRPr lang="en-US"/>
        </a:p>
      </dgm:t>
    </dgm:pt>
    <dgm:pt modelId="{CE06EB48-D1A6-4B7C-A676-EC31680AC6C7}" type="sibTrans" cxnId="{5B538F20-3F97-4A87-8D2A-A98B12AAEE0A}">
      <dgm:prSet/>
      <dgm:spPr/>
      <dgm:t>
        <a:bodyPr/>
        <a:lstStyle/>
        <a:p>
          <a:endParaRPr lang="en-US"/>
        </a:p>
      </dgm:t>
    </dgm:pt>
    <dgm:pt modelId="{8E7782E7-2E06-114C-993E-0FC89467F1CE}">
      <dgm:prSet/>
      <dgm:spPr/>
      <dgm:t>
        <a:bodyPr/>
        <a:lstStyle/>
        <a:p>
          <a:r>
            <a:rPr lang="en-US" dirty="0"/>
            <a:t>Allow us to value our personal preferences and morals</a:t>
          </a:r>
        </a:p>
      </dgm:t>
    </dgm:pt>
    <dgm:pt modelId="{5A9266A2-A80C-7841-8059-24E6BC5A850C}" type="parTrans" cxnId="{E535C0B0-6FC5-0945-AC22-074D3A3941FE}">
      <dgm:prSet/>
      <dgm:spPr/>
    </dgm:pt>
    <dgm:pt modelId="{6A140059-0F3D-F04A-B1BC-B8709D1E5C93}" type="sibTrans" cxnId="{E535C0B0-6FC5-0945-AC22-074D3A3941FE}">
      <dgm:prSet/>
      <dgm:spPr/>
    </dgm:pt>
    <dgm:pt modelId="{60273BBE-3DB1-D247-8A07-A77621B908A2}" type="pres">
      <dgm:prSet presAssocID="{1720461B-8241-4639-B637-995C2F5B6BB7}" presName="vert0" presStyleCnt="0">
        <dgm:presLayoutVars>
          <dgm:dir/>
          <dgm:animOne val="branch"/>
          <dgm:animLvl val="lvl"/>
        </dgm:presLayoutVars>
      </dgm:prSet>
      <dgm:spPr/>
    </dgm:pt>
    <dgm:pt modelId="{07D03EF0-9015-CA49-B827-0C799DB0B667}" type="pres">
      <dgm:prSet presAssocID="{6AC20B0D-70D1-432C-B99E-82262296BA0F}" presName="thickLine" presStyleLbl="alignNode1" presStyleIdx="0" presStyleCnt="4"/>
      <dgm:spPr/>
    </dgm:pt>
    <dgm:pt modelId="{C9AAE951-2433-7E47-AB47-F2485DFA713B}" type="pres">
      <dgm:prSet presAssocID="{6AC20B0D-70D1-432C-B99E-82262296BA0F}" presName="horz1" presStyleCnt="0"/>
      <dgm:spPr/>
    </dgm:pt>
    <dgm:pt modelId="{F4DA6239-CBE0-C94D-81BE-0332582B9B9A}" type="pres">
      <dgm:prSet presAssocID="{6AC20B0D-70D1-432C-B99E-82262296BA0F}" presName="tx1" presStyleLbl="revTx" presStyleIdx="0" presStyleCnt="4"/>
      <dgm:spPr/>
    </dgm:pt>
    <dgm:pt modelId="{C65DC0E0-03A5-E94A-B65C-A7D4192C6BFD}" type="pres">
      <dgm:prSet presAssocID="{6AC20B0D-70D1-432C-B99E-82262296BA0F}" presName="vert1" presStyleCnt="0"/>
      <dgm:spPr/>
    </dgm:pt>
    <dgm:pt modelId="{5A37C68C-805C-8D40-979B-2066EAAD3C70}" type="pres">
      <dgm:prSet presAssocID="{0CF13A6F-B031-4B41-952B-FA7316929205}" presName="thickLine" presStyleLbl="alignNode1" presStyleIdx="1" presStyleCnt="4"/>
      <dgm:spPr/>
    </dgm:pt>
    <dgm:pt modelId="{ED66FA67-1BE0-1747-B4E7-FBB8386CF104}" type="pres">
      <dgm:prSet presAssocID="{0CF13A6F-B031-4B41-952B-FA7316929205}" presName="horz1" presStyleCnt="0"/>
      <dgm:spPr/>
    </dgm:pt>
    <dgm:pt modelId="{633C09F3-3DEA-4E4A-A958-848DED1E7F98}" type="pres">
      <dgm:prSet presAssocID="{0CF13A6F-B031-4B41-952B-FA7316929205}" presName="tx1" presStyleLbl="revTx" presStyleIdx="1" presStyleCnt="4"/>
      <dgm:spPr/>
    </dgm:pt>
    <dgm:pt modelId="{585A557F-1854-8944-BAAB-423FDA5B9C84}" type="pres">
      <dgm:prSet presAssocID="{0CF13A6F-B031-4B41-952B-FA7316929205}" presName="vert1" presStyleCnt="0"/>
      <dgm:spPr/>
    </dgm:pt>
    <dgm:pt modelId="{CD4743AE-F44A-A043-B4F3-61AA47F83D1D}" type="pres">
      <dgm:prSet presAssocID="{CAACF8D3-26F9-45B0-8A56-E25029390D2D}" presName="thickLine" presStyleLbl="alignNode1" presStyleIdx="2" presStyleCnt="4"/>
      <dgm:spPr/>
    </dgm:pt>
    <dgm:pt modelId="{8687B942-B085-5C4B-A750-6D75DD810112}" type="pres">
      <dgm:prSet presAssocID="{CAACF8D3-26F9-45B0-8A56-E25029390D2D}" presName="horz1" presStyleCnt="0"/>
      <dgm:spPr/>
    </dgm:pt>
    <dgm:pt modelId="{FB70BBFF-2B17-8245-B420-9132EBFC34A5}" type="pres">
      <dgm:prSet presAssocID="{CAACF8D3-26F9-45B0-8A56-E25029390D2D}" presName="tx1" presStyleLbl="revTx" presStyleIdx="2" presStyleCnt="4"/>
      <dgm:spPr/>
    </dgm:pt>
    <dgm:pt modelId="{620175E5-DD4F-F542-BF05-C3830FABF0AF}" type="pres">
      <dgm:prSet presAssocID="{CAACF8D3-26F9-45B0-8A56-E25029390D2D}" presName="vert1" presStyleCnt="0"/>
      <dgm:spPr/>
    </dgm:pt>
    <dgm:pt modelId="{3FF0F548-772F-A045-808E-549D1E5F6444}" type="pres">
      <dgm:prSet presAssocID="{8E7782E7-2E06-114C-993E-0FC89467F1CE}" presName="thickLine" presStyleLbl="alignNode1" presStyleIdx="3" presStyleCnt="4"/>
      <dgm:spPr/>
    </dgm:pt>
    <dgm:pt modelId="{399A1C0F-87E8-704F-9C02-391B1E9A0362}" type="pres">
      <dgm:prSet presAssocID="{8E7782E7-2E06-114C-993E-0FC89467F1CE}" presName="horz1" presStyleCnt="0"/>
      <dgm:spPr/>
    </dgm:pt>
    <dgm:pt modelId="{E571C0E1-78B2-D54F-9C3A-8875CA265D3D}" type="pres">
      <dgm:prSet presAssocID="{8E7782E7-2E06-114C-993E-0FC89467F1CE}" presName="tx1" presStyleLbl="revTx" presStyleIdx="3" presStyleCnt="4"/>
      <dgm:spPr/>
    </dgm:pt>
    <dgm:pt modelId="{7AE5A324-8DD8-9548-97DE-87FC5C4ED6E7}" type="pres">
      <dgm:prSet presAssocID="{8E7782E7-2E06-114C-993E-0FC89467F1CE}" presName="vert1" presStyleCnt="0"/>
      <dgm:spPr/>
    </dgm:pt>
  </dgm:ptLst>
  <dgm:cxnLst>
    <dgm:cxn modelId="{5B538F20-3F97-4A87-8D2A-A98B12AAEE0A}" srcId="{1720461B-8241-4639-B637-995C2F5B6BB7}" destId="{CAACF8D3-26F9-45B0-8A56-E25029390D2D}" srcOrd="2" destOrd="0" parTransId="{D0F3592A-E50C-48EA-9EF1-CAB844A7B220}" sibTransId="{CE06EB48-D1A6-4B7C-A676-EC31680AC6C7}"/>
    <dgm:cxn modelId="{A90FC378-A94B-CE4A-95C1-B785590E3CBC}" type="presOf" srcId="{8E7782E7-2E06-114C-993E-0FC89467F1CE}" destId="{E571C0E1-78B2-D54F-9C3A-8875CA265D3D}" srcOrd="0" destOrd="0" presId="urn:microsoft.com/office/officeart/2008/layout/LinedList"/>
    <dgm:cxn modelId="{513CB682-6340-454F-B973-3FCCE4690381}" type="presOf" srcId="{CAACF8D3-26F9-45B0-8A56-E25029390D2D}" destId="{FB70BBFF-2B17-8245-B420-9132EBFC34A5}" srcOrd="0" destOrd="0" presId="urn:microsoft.com/office/officeart/2008/layout/LinedList"/>
    <dgm:cxn modelId="{E535C0B0-6FC5-0945-AC22-074D3A3941FE}" srcId="{1720461B-8241-4639-B637-995C2F5B6BB7}" destId="{8E7782E7-2E06-114C-993E-0FC89467F1CE}" srcOrd="3" destOrd="0" parTransId="{5A9266A2-A80C-7841-8059-24E6BC5A850C}" sibTransId="{6A140059-0F3D-F04A-B1BC-B8709D1E5C93}"/>
    <dgm:cxn modelId="{686FFEC8-FBA2-6948-BB7C-29BD56A9674C}" type="presOf" srcId="{1720461B-8241-4639-B637-995C2F5B6BB7}" destId="{60273BBE-3DB1-D247-8A07-A77621B908A2}" srcOrd="0" destOrd="0" presId="urn:microsoft.com/office/officeart/2008/layout/LinedList"/>
    <dgm:cxn modelId="{939126D5-7312-49FF-BC8F-73F0B70858D1}" srcId="{1720461B-8241-4639-B637-995C2F5B6BB7}" destId="{6AC20B0D-70D1-432C-B99E-82262296BA0F}" srcOrd="0" destOrd="0" parTransId="{73B33F43-7704-4F1D-81C5-E76F6AD523A5}" sibTransId="{BC5A9868-8655-49AA-9529-649447D0AAAE}"/>
    <dgm:cxn modelId="{BEBDFAEC-7BB4-674A-9937-2E92E04FD7EF}" type="presOf" srcId="{6AC20B0D-70D1-432C-B99E-82262296BA0F}" destId="{F4DA6239-CBE0-C94D-81BE-0332582B9B9A}" srcOrd="0" destOrd="0" presId="urn:microsoft.com/office/officeart/2008/layout/LinedList"/>
    <dgm:cxn modelId="{86CE2AF1-F1EA-964E-A23B-9869FE7CDE19}" type="presOf" srcId="{0CF13A6F-B031-4B41-952B-FA7316929205}" destId="{633C09F3-3DEA-4E4A-A958-848DED1E7F98}" srcOrd="0" destOrd="0" presId="urn:microsoft.com/office/officeart/2008/layout/LinedList"/>
    <dgm:cxn modelId="{40E6AAF5-0559-46B5-9D0E-69FB89D49532}" srcId="{1720461B-8241-4639-B637-995C2F5B6BB7}" destId="{0CF13A6F-B031-4B41-952B-FA7316929205}" srcOrd="1" destOrd="0" parTransId="{1DF93331-8433-481F-97CD-94F32E2EFFB6}" sibTransId="{00547D01-EA79-4E60-BC84-3B4CB051959D}"/>
    <dgm:cxn modelId="{54E1417B-971B-604B-91E0-41B64A768575}" type="presParOf" srcId="{60273BBE-3DB1-D247-8A07-A77621B908A2}" destId="{07D03EF0-9015-CA49-B827-0C799DB0B667}" srcOrd="0" destOrd="0" presId="urn:microsoft.com/office/officeart/2008/layout/LinedList"/>
    <dgm:cxn modelId="{DCA675E2-BFF2-3B4F-ABA2-4FD91D2FF87B}" type="presParOf" srcId="{60273BBE-3DB1-D247-8A07-A77621B908A2}" destId="{C9AAE951-2433-7E47-AB47-F2485DFA713B}" srcOrd="1" destOrd="0" presId="urn:microsoft.com/office/officeart/2008/layout/LinedList"/>
    <dgm:cxn modelId="{9F1423EB-71E5-474B-92B5-92BF5C688D69}" type="presParOf" srcId="{C9AAE951-2433-7E47-AB47-F2485DFA713B}" destId="{F4DA6239-CBE0-C94D-81BE-0332582B9B9A}" srcOrd="0" destOrd="0" presId="urn:microsoft.com/office/officeart/2008/layout/LinedList"/>
    <dgm:cxn modelId="{E6BA59FA-F30A-A04D-A2E3-BF77697D416F}" type="presParOf" srcId="{C9AAE951-2433-7E47-AB47-F2485DFA713B}" destId="{C65DC0E0-03A5-E94A-B65C-A7D4192C6BFD}" srcOrd="1" destOrd="0" presId="urn:microsoft.com/office/officeart/2008/layout/LinedList"/>
    <dgm:cxn modelId="{8C478860-3DB5-DE4F-B9F7-DB8D8D80ABA5}" type="presParOf" srcId="{60273BBE-3DB1-D247-8A07-A77621B908A2}" destId="{5A37C68C-805C-8D40-979B-2066EAAD3C70}" srcOrd="2" destOrd="0" presId="urn:microsoft.com/office/officeart/2008/layout/LinedList"/>
    <dgm:cxn modelId="{9B7B6A47-7981-0C4C-9B8E-688580E41077}" type="presParOf" srcId="{60273BBE-3DB1-D247-8A07-A77621B908A2}" destId="{ED66FA67-1BE0-1747-B4E7-FBB8386CF104}" srcOrd="3" destOrd="0" presId="urn:microsoft.com/office/officeart/2008/layout/LinedList"/>
    <dgm:cxn modelId="{BA21DAD7-8597-9E41-B6C5-1847FEAF799D}" type="presParOf" srcId="{ED66FA67-1BE0-1747-B4E7-FBB8386CF104}" destId="{633C09F3-3DEA-4E4A-A958-848DED1E7F98}" srcOrd="0" destOrd="0" presId="urn:microsoft.com/office/officeart/2008/layout/LinedList"/>
    <dgm:cxn modelId="{555E20F3-4A81-9A47-8B98-242A66866117}" type="presParOf" srcId="{ED66FA67-1BE0-1747-B4E7-FBB8386CF104}" destId="{585A557F-1854-8944-BAAB-423FDA5B9C84}" srcOrd="1" destOrd="0" presId="urn:microsoft.com/office/officeart/2008/layout/LinedList"/>
    <dgm:cxn modelId="{07281783-8754-F24F-9EE7-F8CA9AEE8B0D}" type="presParOf" srcId="{60273BBE-3DB1-D247-8A07-A77621B908A2}" destId="{CD4743AE-F44A-A043-B4F3-61AA47F83D1D}" srcOrd="4" destOrd="0" presId="urn:microsoft.com/office/officeart/2008/layout/LinedList"/>
    <dgm:cxn modelId="{F1959DA1-F3E5-EB4D-B71D-85EF7C7CA91B}" type="presParOf" srcId="{60273BBE-3DB1-D247-8A07-A77621B908A2}" destId="{8687B942-B085-5C4B-A750-6D75DD810112}" srcOrd="5" destOrd="0" presId="urn:microsoft.com/office/officeart/2008/layout/LinedList"/>
    <dgm:cxn modelId="{20CCC340-051B-C042-BA41-49B7A77EA8AD}" type="presParOf" srcId="{8687B942-B085-5C4B-A750-6D75DD810112}" destId="{FB70BBFF-2B17-8245-B420-9132EBFC34A5}" srcOrd="0" destOrd="0" presId="urn:microsoft.com/office/officeart/2008/layout/LinedList"/>
    <dgm:cxn modelId="{6FD594CC-9446-3A4D-9A8F-1894A8D09811}" type="presParOf" srcId="{8687B942-B085-5C4B-A750-6D75DD810112}" destId="{620175E5-DD4F-F542-BF05-C3830FABF0AF}" srcOrd="1" destOrd="0" presId="urn:microsoft.com/office/officeart/2008/layout/LinedList"/>
    <dgm:cxn modelId="{49E6913B-1A27-3943-B4F4-8498784E2535}" type="presParOf" srcId="{60273BBE-3DB1-D247-8A07-A77621B908A2}" destId="{3FF0F548-772F-A045-808E-549D1E5F6444}" srcOrd="6" destOrd="0" presId="urn:microsoft.com/office/officeart/2008/layout/LinedList"/>
    <dgm:cxn modelId="{C47EC520-2D70-244F-A8B5-E4642C5C6F9A}" type="presParOf" srcId="{60273BBE-3DB1-D247-8A07-A77621B908A2}" destId="{399A1C0F-87E8-704F-9C02-391B1E9A0362}" srcOrd="7" destOrd="0" presId="urn:microsoft.com/office/officeart/2008/layout/LinedList"/>
    <dgm:cxn modelId="{90E4708F-53AE-0C4A-B2A5-7FDA21C0EEE0}" type="presParOf" srcId="{399A1C0F-87E8-704F-9C02-391B1E9A0362}" destId="{E571C0E1-78B2-D54F-9C3A-8875CA265D3D}" srcOrd="0" destOrd="0" presId="urn:microsoft.com/office/officeart/2008/layout/LinedList"/>
    <dgm:cxn modelId="{A1937FF6-C3FB-A94C-A128-FDE899F869F8}" type="presParOf" srcId="{399A1C0F-87E8-704F-9C02-391B1E9A0362}" destId="{7AE5A324-8DD8-9548-97DE-87FC5C4ED6E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8151E-798F-D14B-B979-81C1BEF9847C}">
      <dsp:nvSpPr>
        <dsp:cNvPr id="0" name=""/>
        <dsp:cNvSpPr/>
      </dsp:nvSpPr>
      <dsp:spPr>
        <a:xfrm>
          <a:off x="243353" y="0"/>
          <a:ext cx="2698839" cy="878083"/>
        </a:xfrm>
        <a:prstGeom prst="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Rigid boundaries</a:t>
          </a:r>
        </a:p>
      </dsp:txBody>
      <dsp:txXfrm>
        <a:off x="243353" y="0"/>
        <a:ext cx="2698839" cy="878083"/>
      </dsp:txXfrm>
    </dsp:sp>
    <dsp:sp modelId="{F2C0D409-4FD2-4B42-A425-E1A818237B3A}">
      <dsp:nvSpPr>
        <dsp:cNvPr id="0" name=""/>
        <dsp:cNvSpPr/>
      </dsp:nvSpPr>
      <dsp:spPr>
        <a:xfrm>
          <a:off x="7123748" y="51176"/>
          <a:ext cx="2698839" cy="850830"/>
        </a:xfrm>
        <a:prstGeom prst="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Loose</a:t>
          </a:r>
          <a:r>
            <a:rPr lang="en-US" sz="1100" kern="1200" dirty="0"/>
            <a:t> </a:t>
          </a:r>
          <a:r>
            <a:rPr lang="en-US" sz="2800" kern="1200" dirty="0"/>
            <a:t>boundaries</a:t>
          </a:r>
        </a:p>
      </dsp:txBody>
      <dsp:txXfrm>
        <a:off x="7123748" y="51176"/>
        <a:ext cx="2698839" cy="850830"/>
      </dsp:txXfrm>
    </dsp:sp>
    <dsp:sp modelId="{8F2D1961-9E64-1A4D-8427-C2FD57CFEE42}">
      <dsp:nvSpPr>
        <dsp:cNvPr id="0" name=""/>
        <dsp:cNvSpPr/>
      </dsp:nvSpPr>
      <dsp:spPr>
        <a:xfrm>
          <a:off x="3740105" y="42335"/>
          <a:ext cx="2698839" cy="914145"/>
        </a:xfrm>
        <a:prstGeom prst="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Healthy Boundaries</a:t>
          </a:r>
        </a:p>
      </dsp:txBody>
      <dsp:txXfrm>
        <a:off x="3740105" y="42335"/>
        <a:ext cx="2698839" cy="914145"/>
      </dsp:txXfrm>
    </dsp:sp>
    <dsp:sp modelId="{F85173BA-6C96-ED41-80BD-D3C5C6BC3A9F}">
      <dsp:nvSpPr>
        <dsp:cNvPr id="0" name=""/>
        <dsp:cNvSpPr/>
      </dsp:nvSpPr>
      <dsp:spPr>
        <a:xfrm>
          <a:off x="6944424" y="1025846"/>
          <a:ext cx="2798265" cy="3188960"/>
        </a:xfrm>
        <a:prstGeom prst="rect">
          <a:avLst/>
        </a:prstGeom>
        <a:no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endParaRPr lang="en-US" sz="1800" kern="1200" dirty="0">
            <a:solidFill>
              <a:schemeClr val="tx1"/>
            </a:solidFill>
          </a:endParaRPr>
        </a:p>
        <a:p>
          <a:pPr marL="0" lvl="0" indent="0" algn="l" defTabSz="800100">
            <a:lnSpc>
              <a:spcPct val="90000"/>
            </a:lnSpc>
            <a:spcBef>
              <a:spcPct val="0"/>
            </a:spcBef>
            <a:spcAft>
              <a:spcPct val="35000"/>
            </a:spcAft>
            <a:buNone/>
          </a:pPr>
          <a:r>
            <a:rPr lang="en-US" sz="1800" kern="1200" dirty="0">
              <a:solidFill>
                <a:schemeClr val="tx1"/>
              </a:solidFill>
            </a:rPr>
            <a:t>Loose or poor  boundaries may appear  as:</a:t>
          </a:r>
        </a:p>
        <a:p>
          <a:pPr marL="0" lvl="0" indent="0" algn="l" defTabSz="800100">
            <a:lnSpc>
              <a:spcPct val="90000"/>
            </a:lnSpc>
            <a:spcBef>
              <a:spcPct val="0"/>
            </a:spcBef>
            <a:spcAft>
              <a:spcPct val="35000"/>
            </a:spcAft>
            <a:buNone/>
          </a:pPr>
          <a:r>
            <a:rPr lang="en-US" sz="1800" kern="1200" dirty="0">
              <a:solidFill>
                <a:schemeClr val="tx1"/>
              </a:solidFill>
            </a:rPr>
            <a:t>Over sharing  personal information</a:t>
          </a:r>
        </a:p>
        <a:p>
          <a:pPr marL="0" lvl="0" indent="0" algn="l" defTabSz="800100">
            <a:lnSpc>
              <a:spcPct val="90000"/>
            </a:lnSpc>
            <a:spcBef>
              <a:spcPct val="0"/>
            </a:spcBef>
            <a:spcAft>
              <a:spcPct val="35000"/>
            </a:spcAft>
            <a:buNone/>
          </a:pPr>
          <a:endParaRPr lang="en-US" sz="1800" kern="1200" dirty="0">
            <a:solidFill>
              <a:schemeClr val="tx1"/>
            </a:solidFill>
          </a:endParaRPr>
        </a:p>
        <a:p>
          <a:pPr marL="0" lvl="0" indent="0" algn="l" defTabSz="800100">
            <a:lnSpc>
              <a:spcPct val="90000"/>
            </a:lnSpc>
            <a:spcBef>
              <a:spcPct val="0"/>
            </a:spcBef>
            <a:spcAft>
              <a:spcPct val="35000"/>
            </a:spcAft>
            <a:buNone/>
          </a:pPr>
          <a:r>
            <a:rPr lang="en-US" sz="1800" kern="1200" dirty="0">
              <a:solidFill>
                <a:schemeClr val="tx1"/>
              </a:solidFill>
            </a:rPr>
            <a:t>Taking on challenges of others and becoming over involved</a:t>
          </a:r>
        </a:p>
        <a:p>
          <a:pPr marL="0" lvl="0" indent="0" algn="l" defTabSz="800100">
            <a:lnSpc>
              <a:spcPct val="90000"/>
            </a:lnSpc>
            <a:spcBef>
              <a:spcPct val="0"/>
            </a:spcBef>
            <a:spcAft>
              <a:spcPct val="35000"/>
            </a:spcAft>
            <a:buNone/>
          </a:pPr>
          <a:endParaRPr lang="en-US" sz="1800" kern="1200" dirty="0">
            <a:solidFill>
              <a:schemeClr val="tx1"/>
            </a:solidFill>
          </a:endParaRPr>
        </a:p>
        <a:p>
          <a:pPr marL="0" lvl="0" indent="0" algn="l" defTabSz="800100">
            <a:lnSpc>
              <a:spcPct val="90000"/>
            </a:lnSpc>
            <a:spcBef>
              <a:spcPct val="0"/>
            </a:spcBef>
            <a:spcAft>
              <a:spcPct val="35000"/>
            </a:spcAft>
            <a:buNone/>
          </a:pPr>
          <a:r>
            <a:rPr lang="en-US" sz="1800" kern="1200" dirty="0">
              <a:solidFill>
                <a:schemeClr val="tx1"/>
              </a:solidFill>
            </a:rPr>
            <a:t>Agreeing to requests out of fear of being rejected  </a:t>
          </a:r>
        </a:p>
      </dsp:txBody>
      <dsp:txXfrm>
        <a:off x="6944424" y="1025846"/>
        <a:ext cx="2798265" cy="3188960"/>
      </dsp:txXfrm>
    </dsp:sp>
    <dsp:sp modelId="{5F68633C-9700-E640-B93E-06B46604F736}">
      <dsp:nvSpPr>
        <dsp:cNvPr id="0" name=""/>
        <dsp:cNvSpPr/>
      </dsp:nvSpPr>
      <dsp:spPr>
        <a:xfrm>
          <a:off x="3272328" y="1027611"/>
          <a:ext cx="3316091" cy="3416310"/>
        </a:xfrm>
        <a:prstGeom prst="rect">
          <a:avLst/>
        </a:prstGeom>
        <a:no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Healthy Boundaries means we:</a:t>
          </a:r>
        </a:p>
        <a:p>
          <a:pPr marL="0" lvl="0" indent="0" algn="l" defTabSz="800100">
            <a:lnSpc>
              <a:spcPct val="90000"/>
            </a:lnSpc>
            <a:spcBef>
              <a:spcPct val="0"/>
            </a:spcBef>
            <a:spcAft>
              <a:spcPct val="35000"/>
            </a:spcAft>
            <a:buNone/>
          </a:pPr>
          <a:r>
            <a:rPr lang="en-US" sz="1800" kern="1200" dirty="0">
              <a:solidFill>
                <a:schemeClr val="tx1"/>
              </a:solidFill>
            </a:rPr>
            <a:t>Are aware and accepting of our own opinions</a:t>
          </a:r>
        </a:p>
        <a:p>
          <a:pPr marL="0" lvl="0" indent="0" algn="l" defTabSz="800100">
            <a:lnSpc>
              <a:spcPct val="90000"/>
            </a:lnSpc>
            <a:spcBef>
              <a:spcPct val="0"/>
            </a:spcBef>
            <a:spcAft>
              <a:spcPct val="35000"/>
            </a:spcAft>
            <a:buNone/>
          </a:pPr>
          <a:endParaRPr lang="en-US" sz="1800" kern="1200" dirty="0">
            <a:solidFill>
              <a:schemeClr val="tx1"/>
            </a:solidFill>
          </a:endParaRPr>
        </a:p>
        <a:p>
          <a:pPr marL="0" lvl="0" indent="0" algn="l" defTabSz="800100">
            <a:lnSpc>
              <a:spcPct val="90000"/>
            </a:lnSpc>
            <a:spcBef>
              <a:spcPct val="0"/>
            </a:spcBef>
            <a:spcAft>
              <a:spcPct val="35000"/>
            </a:spcAft>
            <a:buNone/>
          </a:pPr>
          <a:r>
            <a:rPr lang="en-US" sz="1800" kern="1200" dirty="0">
              <a:solidFill>
                <a:schemeClr val="tx1"/>
              </a:solidFill>
            </a:rPr>
            <a:t>Know when to say no and how to effectively say no</a:t>
          </a:r>
        </a:p>
        <a:p>
          <a:pPr marL="0" lvl="0" indent="0" algn="l" defTabSz="800100">
            <a:lnSpc>
              <a:spcPct val="90000"/>
            </a:lnSpc>
            <a:spcBef>
              <a:spcPct val="0"/>
            </a:spcBef>
            <a:spcAft>
              <a:spcPct val="35000"/>
            </a:spcAft>
            <a:buNone/>
          </a:pPr>
          <a:endParaRPr lang="en-US" sz="1800" kern="1200" dirty="0">
            <a:solidFill>
              <a:schemeClr val="tx1"/>
            </a:solidFill>
          </a:endParaRPr>
        </a:p>
        <a:p>
          <a:pPr marL="0" lvl="0" indent="0" algn="l" defTabSz="800100">
            <a:lnSpc>
              <a:spcPct val="90000"/>
            </a:lnSpc>
            <a:spcBef>
              <a:spcPct val="0"/>
            </a:spcBef>
            <a:spcAft>
              <a:spcPct val="35000"/>
            </a:spcAft>
            <a:buNone/>
          </a:pPr>
          <a:r>
            <a:rPr lang="en-US" sz="1800" kern="1200" dirty="0">
              <a:solidFill>
                <a:schemeClr val="tx1"/>
              </a:solidFill>
            </a:rPr>
            <a:t>Are able to manage our feelings when being told no</a:t>
          </a:r>
        </a:p>
        <a:p>
          <a:pPr marL="0" lvl="0" indent="0" algn="l" defTabSz="800100">
            <a:lnSpc>
              <a:spcPct val="90000"/>
            </a:lnSpc>
            <a:spcBef>
              <a:spcPct val="0"/>
            </a:spcBef>
            <a:spcAft>
              <a:spcPct val="35000"/>
            </a:spcAft>
            <a:buNone/>
          </a:pPr>
          <a:endParaRPr lang="en-US" sz="1800" kern="1200" dirty="0">
            <a:solidFill>
              <a:schemeClr val="tx1"/>
            </a:solidFill>
          </a:endParaRPr>
        </a:p>
        <a:p>
          <a:pPr marL="0" lvl="0" indent="0" algn="l" defTabSz="800100">
            <a:lnSpc>
              <a:spcPct val="90000"/>
            </a:lnSpc>
            <a:spcBef>
              <a:spcPct val="0"/>
            </a:spcBef>
            <a:spcAft>
              <a:spcPct val="35000"/>
            </a:spcAft>
            <a:buNone/>
          </a:pPr>
          <a:r>
            <a:rPr lang="en-US" sz="1800" kern="1200" dirty="0">
              <a:solidFill>
                <a:schemeClr val="tx1"/>
              </a:solidFill>
            </a:rPr>
            <a:t>Do not frequently push or tests boundaries </a:t>
          </a:r>
        </a:p>
      </dsp:txBody>
      <dsp:txXfrm>
        <a:off x="3272328" y="1027611"/>
        <a:ext cx="3316091" cy="3416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03EF0-9015-CA49-B827-0C799DB0B667}">
      <dsp:nvSpPr>
        <dsp:cNvPr id="0" name=""/>
        <dsp:cNvSpPr/>
      </dsp:nvSpPr>
      <dsp:spPr>
        <a:xfrm>
          <a:off x="0" y="0"/>
          <a:ext cx="5994400" cy="0"/>
        </a:xfrm>
        <a:prstGeom prst="line">
          <a:avLst/>
        </a:prstGeom>
        <a:solidFill>
          <a:schemeClr val="accent5">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DA6239-CBE0-C94D-81BE-0332582B9B9A}">
      <dsp:nvSpPr>
        <dsp:cNvPr id="0" name=""/>
        <dsp:cNvSpPr/>
      </dsp:nvSpPr>
      <dsp:spPr>
        <a:xfrm>
          <a:off x="0" y="0"/>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Allows us to feel agency over our lives</a:t>
          </a:r>
        </a:p>
      </dsp:txBody>
      <dsp:txXfrm>
        <a:off x="0" y="0"/>
        <a:ext cx="5994400" cy="1352355"/>
      </dsp:txXfrm>
    </dsp:sp>
    <dsp:sp modelId="{5A37C68C-805C-8D40-979B-2066EAAD3C70}">
      <dsp:nvSpPr>
        <dsp:cNvPr id="0" name=""/>
        <dsp:cNvSpPr/>
      </dsp:nvSpPr>
      <dsp:spPr>
        <a:xfrm>
          <a:off x="0" y="1352355"/>
          <a:ext cx="5994400" cy="0"/>
        </a:xfrm>
        <a:prstGeom prst="line">
          <a:avLst/>
        </a:prstGeom>
        <a:solidFill>
          <a:schemeClr val="accent5">
            <a:hueOff val="5326129"/>
            <a:satOff val="-12960"/>
            <a:lumOff val="-3006"/>
            <a:alphaOff val="0"/>
          </a:schemeClr>
        </a:solidFill>
        <a:ln w="12700" cap="flat" cmpd="sng" algn="in">
          <a:solidFill>
            <a:schemeClr val="accent5">
              <a:hueOff val="5326129"/>
              <a:satOff val="-12960"/>
              <a:lumOff val="-30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3C09F3-3DEA-4E4A-A958-848DED1E7F98}">
      <dsp:nvSpPr>
        <dsp:cNvPr id="0" name=""/>
        <dsp:cNvSpPr/>
      </dsp:nvSpPr>
      <dsp:spPr>
        <a:xfrm>
          <a:off x="0" y="1352355"/>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Allows us to plan  </a:t>
          </a:r>
        </a:p>
      </dsp:txBody>
      <dsp:txXfrm>
        <a:off x="0" y="1352355"/>
        <a:ext cx="5994400" cy="1352355"/>
      </dsp:txXfrm>
    </dsp:sp>
    <dsp:sp modelId="{CD4743AE-F44A-A043-B4F3-61AA47F83D1D}">
      <dsp:nvSpPr>
        <dsp:cNvPr id="0" name=""/>
        <dsp:cNvSpPr/>
      </dsp:nvSpPr>
      <dsp:spPr>
        <a:xfrm>
          <a:off x="0" y="2704710"/>
          <a:ext cx="5994400" cy="0"/>
        </a:xfrm>
        <a:prstGeom prst="line">
          <a:avLst/>
        </a:prstGeom>
        <a:solidFill>
          <a:schemeClr val="accent5">
            <a:hueOff val="10652258"/>
            <a:satOff val="-25919"/>
            <a:lumOff val="-6013"/>
            <a:alphaOff val="0"/>
          </a:schemeClr>
        </a:solidFill>
        <a:ln w="12700" cap="flat" cmpd="sng" algn="in">
          <a:solidFill>
            <a:schemeClr val="accent5">
              <a:hueOff val="10652258"/>
              <a:satOff val="-25919"/>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70BBFF-2B17-8245-B420-9132EBFC34A5}">
      <dsp:nvSpPr>
        <dsp:cNvPr id="0" name=""/>
        <dsp:cNvSpPr/>
      </dsp:nvSpPr>
      <dsp:spPr>
        <a:xfrm>
          <a:off x="0" y="2704710"/>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Allows us to have more predictability</a:t>
          </a:r>
        </a:p>
      </dsp:txBody>
      <dsp:txXfrm>
        <a:off x="0" y="2704710"/>
        <a:ext cx="5994400" cy="1352355"/>
      </dsp:txXfrm>
    </dsp:sp>
    <dsp:sp modelId="{3FF0F548-772F-A045-808E-549D1E5F6444}">
      <dsp:nvSpPr>
        <dsp:cNvPr id="0" name=""/>
        <dsp:cNvSpPr/>
      </dsp:nvSpPr>
      <dsp:spPr>
        <a:xfrm>
          <a:off x="0" y="4057065"/>
          <a:ext cx="5994400" cy="0"/>
        </a:xfrm>
        <a:prstGeom prst="line">
          <a:avLst/>
        </a:prstGeom>
        <a:solidFill>
          <a:schemeClr val="accent5">
            <a:hueOff val="15978386"/>
            <a:satOff val="-38879"/>
            <a:lumOff val="-9019"/>
            <a:alphaOff val="0"/>
          </a:schemeClr>
        </a:solidFill>
        <a:ln w="12700" cap="flat" cmpd="sng" algn="in">
          <a:solidFill>
            <a:schemeClr val="accent5">
              <a:hueOff val="15978386"/>
              <a:satOff val="-38879"/>
              <a:lumOff val="-90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1C0E1-78B2-D54F-9C3A-8875CA265D3D}">
      <dsp:nvSpPr>
        <dsp:cNvPr id="0" name=""/>
        <dsp:cNvSpPr/>
      </dsp:nvSpPr>
      <dsp:spPr>
        <a:xfrm>
          <a:off x="0" y="4057065"/>
          <a:ext cx="5994400" cy="1352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Allow us to value our personal preferences and morals</a:t>
          </a:r>
        </a:p>
      </dsp:txBody>
      <dsp:txXfrm>
        <a:off x="0" y="4057065"/>
        <a:ext cx="5994400" cy="135235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pPr algn="r"/>
            <a:fld id="{3F9AFA87-1417-4992-ABD9-27C3BC8CC883}" type="datetimeFigureOut">
              <a:rPr lang="en-US" smtClean="0"/>
              <a:pPr algn="r"/>
              <a:t>12/7/21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sz="1000"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B1E4CB7-CB13-4810-BF18-BE31AFC64F93}" type="slidenum">
              <a:rPr lang="en-US" smtClean="0"/>
              <a:pPr/>
              <a:t>‹#›</a:t>
            </a:fld>
            <a:endParaRPr lang="en-US" sz="1000"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049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9AFA87-1417-4992-ABD9-27C3BC8CC883}"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7918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9AFA87-1417-4992-ABD9-27C3BC8CC883}"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5891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9AFA87-1417-4992-ABD9-27C3BC8CC883}"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1393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F9AFA87-1417-4992-ABD9-27C3BC8CC883}" type="datetimeFigureOut">
              <a:rPr lang="en-US" smtClean="0"/>
              <a:t>12/7/21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B1E4CB7-CB13-4810-BF18-BE31AFC64F93}"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6173794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9AFA87-1417-4992-ABD9-27C3BC8CC883}" type="datetimeFigureOut">
              <a:rPr lang="en-US" smtClean="0"/>
              <a:t>12/7/21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52100598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3F9AFA87-1417-4992-ABD9-27C3BC8CC883}" type="datetimeFigureOut">
              <a:rPr lang="en-US" smtClean="0"/>
              <a:pPr algn="r"/>
              <a:t>12/7/21</a:t>
            </a:fld>
            <a:endParaRPr lang="en-US" dirty="0"/>
          </a:p>
        </p:txBody>
      </p:sp>
      <p:sp>
        <p:nvSpPr>
          <p:cNvPr id="8" name="Footer Placeholder 7"/>
          <p:cNvSpPr>
            <a:spLocks noGrp="1"/>
          </p:cNvSpPr>
          <p:nvPr>
            <p:ph type="ftr" sz="quarter" idx="11"/>
          </p:nvPr>
        </p:nvSpPr>
        <p:spPr/>
        <p:txBody>
          <a:bodyPr/>
          <a:lstStyle/>
          <a:p>
            <a:endParaRPr lang="en-US" sz="1000" dirty="0"/>
          </a:p>
        </p:txBody>
      </p:sp>
      <p:sp>
        <p:nvSpPr>
          <p:cNvPr id="9" name="Slide Number Placeholder 8"/>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3524819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9AFA87-1417-4992-ABD9-27C3BC8CC883}" type="datetimeFigureOut">
              <a:rPr lang="en-US" smtClean="0"/>
              <a:t>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3051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1116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3F9AFA87-1417-4992-ABD9-27C3BC8CC883}" type="datetimeFigureOut">
              <a:rPr lang="en-US" smtClean="0"/>
              <a:t>12/7/21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CB1E4CB7-CB13-4810-BF18-BE31AFC64F93}"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501313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F9AFA87-1417-4992-ABD9-27C3BC8CC883}" type="datetimeFigureOut">
              <a:rPr lang="en-US" smtClean="0"/>
              <a:t>12/7/21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9686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algn="r"/>
            <a:fld id="{3F9AFA87-1417-4992-ABD9-27C3BC8CC883}" type="datetimeFigureOut">
              <a:rPr lang="en-US" smtClean="0"/>
              <a:pPr algn="r"/>
              <a:t>12/7/21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sz="1000"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B1E4CB7-CB13-4810-BF18-BE31AFC64F93}" type="slidenum">
              <a:rPr lang="en-US" smtClean="0"/>
              <a:pPr/>
              <a:t>‹#›</a:t>
            </a:fld>
            <a:endParaRPr lang="en-US" sz="1000"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9516079"/>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F902D9C3-A2D6-427B-9932-595C8854D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Background pattern&#10;&#10;Description automatically generated">
            <a:extLst>
              <a:ext uri="{FF2B5EF4-FFF2-40B4-BE49-F238E27FC236}">
                <a16:creationId xmlns:a16="http://schemas.microsoft.com/office/drawing/2014/main" id="{934C2FFC-650A-4C82-B213-598E96F7ABE2}"/>
              </a:ext>
            </a:extLst>
          </p:cNvPr>
          <p:cNvPicPr>
            <a:picLocks noChangeAspect="1"/>
          </p:cNvPicPr>
          <p:nvPr/>
        </p:nvPicPr>
        <p:blipFill rotWithShape="1">
          <a:blip r:embed="rId2"/>
          <a:srcRect l="19877" r="24289"/>
          <a:stretch/>
        </p:blipFill>
        <p:spPr>
          <a:xfrm>
            <a:off x="8362943" y="10"/>
            <a:ext cx="3829057" cy="6857990"/>
          </a:xfrm>
          <a:prstGeom prst="rect">
            <a:avLst/>
          </a:prstGeom>
        </p:spPr>
      </p:pic>
      <p:sp>
        <p:nvSpPr>
          <p:cNvPr id="7" name="Freeform 13">
            <a:extLst>
              <a:ext uri="{FF2B5EF4-FFF2-40B4-BE49-F238E27FC236}">
                <a16:creationId xmlns:a16="http://schemas.microsoft.com/office/drawing/2014/main" id="{29F962F9-373D-428A-A8D8-2D9BCEFAE3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0" y="0"/>
            <a:ext cx="9807836"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2732951B-6C5E-3945-9BE7-E687D4CE165D}"/>
              </a:ext>
            </a:extLst>
          </p:cNvPr>
          <p:cNvSpPr>
            <a:spLocks noGrp="1"/>
          </p:cNvSpPr>
          <p:nvPr>
            <p:ph type="ctrTitle"/>
          </p:nvPr>
        </p:nvSpPr>
        <p:spPr>
          <a:xfrm>
            <a:off x="544403" y="1098388"/>
            <a:ext cx="7818540" cy="4394988"/>
          </a:xfrm>
        </p:spPr>
        <p:txBody>
          <a:bodyPr>
            <a:normAutofit/>
          </a:bodyPr>
          <a:lstStyle/>
          <a:p>
            <a:pPr algn="l"/>
            <a:r>
              <a:rPr lang="en-US" sz="5500" dirty="0"/>
              <a:t>Healthy boundary setting in order to maintain wellness</a:t>
            </a:r>
          </a:p>
        </p:txBody>
      </p:sp>
      <p:sp>
        <p:nvSpPr>
          <p:cNvPr id="3" name="Subtitle 2">
            <a:extLst>
              <a:ext uri="{FF2B5EF4-FFF2-40B4-BE49-F238E27FC236}">
                <a16:creationId xmlns:a16="http://schemas.microsoft.com/office/drawing/2014/main" id="{D32544AA-8DC8-744A-A5C9-E33CF6E6F769}"/>
              </a:ext>
            </a:extLst>
          </p:cNvPr>
          <p:cNvSpPr>
            <a:spLocks noGrp="1"/>
          </p:cNvSpPr>
          <p:nvPr>
            <p:ph type="subTitle" idx="1"/>
          </p:nvPr>
        </p:nvSpPr>
        <p:spPr>
          <a:xfrm>
            <a:off x="544403" y="5243514"/>
            <a:ext cx="7818540" cy="1062154"/>
          </a:xfrm>
        </p:spPr>
        <p:txBody>
          <a:bodyPr>
            <a:normAutofit fontScale="70000" lnSpcReduction="20000"/>
          </a:bodyPr>
          <a:lstStyle/>
          <a:p>
            <a:pPr algn="l"/>
            <a:r>
              <a:rPr lang="en-US" dirty="0">
                <a:solidFill>
                  <a:schemeClr val="bg1"/>
                </a:solidFill>
              </a:rPr>
              <a:t>Alicia Hurtado, MD</a:t>
            </a:r>
            <a:br>
              <a:rPr lang="en-US" dirty="0">
                <a:solidFill>
                  <a:schemeClr val="bg1"/>
                </a:solidFill>
              </a:rPr>
            </a:br>
            <a:r>
              <a:rPr lang="en-US" dirty="0">
                <a:solidFill>
                  <a:schemeClr val="bg1"/>
                </a:solidFill>
              </a:rPr>
              <a:t>Associate Dean for Medical Student Wellbeing </a:t>
            </a:r>
            <a:br>
              <a:rPr lang="en-US" dirty="0">
                <a:solidFill>
                  <a:schemeClr val="bg1"/>
                </a:solidFill>
              </a:rPr>
            </a:br>
            <a:r>
              <a:rPr lang="en-US" dirty="0">
                <a:solidFill>
                  <a:schemeClr val="bg1"/>
                </a:solidFill>
              </a:rPr>
              <a:t>and Student Affairs </a:t>
            </a:r>
            <a:br>
              <a:rPr lang="en-US" dirty="0">
                <a:solidFill>
                  <a:schemeClr val="bg1"/>
                </a:solidFill>
              </a:rPr>
            </a:br>
            <a:r>
              <a:rPr lang="en-US" dirty="0">
                <a:solidFill>
                  <a:schemeClr val="bg1"/>
                </a:solidFill>
              </a:rPr>
              <a:t>Attending Psychiatrist</a:t>
            </a:r>
          </a:p>
          <a:p>
            <a:pPr algn="l"/>
            <a:r>
              <a:rPr lang="en-US" dirty="0">
                <a:solidFill>
                  <a:schemeClr val="bg1"/>
                </a:solidFill>
              </a:rPr>
              <a:t>Icahn School of Medicine at Mount Sinai </a:t>
            </a:r>
          </a:p>
        </p:txBody>
      </p:sp>
      <p:sp>
        <p:nvSpPr>
          <p:cNvPr id="13" name="Rectangle 12">
            <a:extLst>
              <a:ext uri="{FF2B5EF4-FFF2-40B4-BE49-F238E27FC236}">
                <a16:creationId xmlns:a16="http://schemas.microsoft.com/office/drawing/2014/main" id="{5155704F-2692-4975-BBA1-97A45EFD2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16">
            <a:extLst>
              <a:ext uri="{FF2B5EF4-FFF2-40B4-BE49-F238E27FC236}">
                <a16:creationId xmlns:a16="http://schemas.microsoft.com/office/drawing/2014/main" id="{8F8E3D33-6F4C-400D-9EDE-338E0B568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33061"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bg2"/>
          </a:solidFill>
          <a:ln w="0">
            <a:noFill/>
            <a:prstDash val="solid"/>
            <a:round/>
            <a:headEnd/>
            <a:tailEnd/>
          </a:ln>
        </p:spPr>
      </p:sp>
    </p:spTree>
    <p:extLst>
      <p:ext uri="{BB962C8B-B14F-4D97-AF65-F5344CB8AC3E}">
        <p14:creationId xmlns:p14="http://schemas.microsoft.com/office/powerpoint/2010/main" val="264783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6C750-853D-9943-B6CB-7CE7247ACE2D}"/>
              </a:ext>
            </a:extLst>
          </p:cNvPr>
          <p:cNvSpPr>
            <a:spLocks noGrp="1"/>
          </p:cNvSpPr>
          <p:nvPr>
            <p:ph type="title"/>
          </p:nvPr>
        </p:nvSpPr>
        <p:spPr>
          <a:xfrm>
            <a:off x="1100138" y="645105"/>
            <a:ext cx="4886325" cy="1320855"/>
          </a:xfrm>
        </p:spPr>
        <p:txBody>
          <a:bodyPr>
            <a:noAutofit/>
          </a:bodyPr>
          <a:lstStyle/>
          <a:p>
            <a:r>
              <a:rPr lang="en-US" sz="3600" dirty="0"/>
              <a:t>What do we mean by boundary setting?</a:t>
            </a:r>
          </a:p>
        </p:txBody>
      </p:sp>
      <p:sp>
        <p:nvSpPr>
          <p:cNvPr id="3" name="Content Placeholder 2">
            <a:extLst>
              <a:ext uri="{FF2B5EF4-FFF2-40B4-BE49-F238E27FC236}">
                <a16:creationId xmlns:a16="http://schemas.microsoft.com/office/drawing/2014/main" id="{CCE3E4D8-9908-B445-A8A2-B5F6C47EAA7A}"/>
              </a:ext>
            </a:extLst>
          </p:cNvPr>
          <p:cNvSpPr>
            <a:spLocks noGrp="1"/>
          </p:cNvSpPr>
          <p:nvPr>
            <p:ph idx="1"/>
          </p:nvPr>
        </p:nvSpPr>
        <p:spPr>
          <a:xfrm>
            <a:off x="1100138" y="2071688"/>
            <a:ext cx="4886325" cy="4141207"/>
          </a:xfrm>
        </p:spPr>
        <p:txBody>
          <a:bodyPr>
            <a:normAutofit fontScale="92500"/>
          </a:bodyPr>
          <a:lstStyle/>
          <a:p>
            <a:r>
              <a:rPr lang="en-US" sz="2800" dirty="0">
                <a:solidFill>
                  <a:srgbClr val="000000"/>
                </a:solidFill>
              </a:rPr>
              <a:t>A boundary is a limit that we set. </a:t>
            </a:r>
          </a:p>
          <a:p>
            <a:r>
              <a:rPr lang="en-US" sz="2800" dirty="0">
                <a:solidFill>
                  <a:srgbClr val="000000"/>
                </a:solidFill>
              </a:rPr>
              <a:t>This boundary may be physical (</a:t>
            </a:r>
            <a:r>
              <a:rPr lang="en-US" sz="2800" dirty="0" err="1">
                <a:solidFill>
                  <a:srgbClr val="000000"/>
                </a:solidFill>
              </a:rPr>
              <a:t>ie</a:t>
            </a:r>
            <a:r>
              <a:rPr lang="en-US" sz="2800" dirty="0">
                <a:solidFill>
                  <a:srgbClr val="000000"/>
                </a:solidFill>
              </a:rPr>
              <a:t>. lock on doors, fences, etc. )</a:t>
            </a:r>
          </a:p>
          <a:p>
            <a:r>
              <a:rPr lang="en-US" sz="2800" dirty="0">
                <a:solidFill>
                  <a:srgbClr val="000000"/>
                </a:solidFill>
              </a:rPr>
              <a:t>But boundaries can also be set by behaviors and emotions </a:t>
            </a:r>
          </a:p>
          <a:p>
            <a:r>
              <a:rPr lang="en-US" sz="2800" dirty="0">
                <a:solidFill>
                  <a:srgbClr val="000000"/>
                </a:solidFill>
              </a:rPr>
              <a:t>We often learn boundaries from our environment (</a:t>
            </a:r>
            <a:r>
              <a:rPr lang="en-US" sz="2800" dirty="0" err="1">
                <a:solidFill>
                  <a:srgbClr val="000000"/>
                </a:solidFill>
              </a:rPr>
              <a:t>ie</a:t>
            </a:r>
            <a:r>
              <a:rPr lang="en-US" sz="2800" dirty="0">
                <a:solidFill>
                  <a:srgbClr val="000000"/>
                </a:solidFill>
              </a:rPr>
              <a:t>. how our caregivers modeled boundaries)</a:t>
            </a:r>
          </a:p>
          <a:p>
            <a:pPr marL="0" indent="0">
              <a:buNone/>
            </a:pPr>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p:txBody>
      </p:sp>
      <p:pic>
        <p:nvPicPr>
          <p:cNvPr id="5" name="Picture 4" descr="A picture containing outdoor, sand, shore&#10;&#10;Description automatically generated">
            <a:extLst>
              <a:ext uri="{FF2B5EF4-FFF2-40B4-BE49-F238E27FC236}">
                <a16:creationId xmlns:a16="http://schemas.microsoft.com/office/drawing/2014/main" id="{7DD5CCAC-4194-2847-AA7D-F8F4AB15EA9A}"/>
              </a:ext>
            </a:extLst>
          </p:cNvPr>
          <p:cNvPicPr>
            <a:picLocks noChangeAspect="1"/>
          </p:cNvPicPr>
          <p:nvPr/>
        </p:nvPicPr>
        <p:blipFill rotWithShape="1">
          <a:blip r:embed="rId2"/>
          <a:srcRect l="10507" r="17952" b="-2"/>
          <a:stretch/>
        </p:blipFill>
        <p:spPr>
          <a:xfrm>
            <a:off x="6098193" y="1027051"/>
            <a:ext cx="5176744" cy="4830157"/>
          </a:xfrm>
          <a:prstGeom prst="rect">
            <a:avLst/>
          </a:prstGeom>
        </p:spPr>
      </p:pic>
    </p:spTree>
    <p:extLst>
      <p:ext uri="{BB962C8B-B14F-4D97-AF65-F5344CB8AC3E}">
        <p14:creationId xmlns:p14="http://schemas.microsoft.com/office/powerpoint/2010/main" val="326458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37FABD-8C69-4801-8D9F-F88EFA032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BFAD9A6A-906D-8241-B7A8-82A68EAD0116}"/>
              </a:ext>
            </a:extLst>
          </p:cNvPr>
          <p:cNvSpPr>
            <a:spLocks noGrp="1"/>
          </p:cNvSpPr>
          <p:nvPr>
            <p:ph type="title"/>
          </p:nvPr>
        </p:nvSpPr>
        <p:spPr>
          <a:xfrm>
            <a:off x="1251678" y="382385"/>
            <a:ext cx="10178322" cy="1492132"/>
          </a:xfrm>
        </p:spPr>
        <p:txBody>
          <a:bodyPr anchor="ctr">
            <a:normAutofit fontScale="90000"/>
          </a:bodyPr>
          <a:lstStyle/>
          <a:p>
            <a:r>
              <a:rPr lang="en-US" sz="3100" dirty="0"/>
              <a:t>Different Boundary-setting styles</a:t>
            </a:r>
            <a:br>
              <a:rPr lang="en-US" sz="2800" dirty="0"/>
            </a:br>
            <a:br>
              <a:rPr lang="en-US" sz="2800" dirty="0"/>
            </a:br>
            <a:r>
              <a:rPr lang="en-US" sz="2800" dirty="0">
                <a:solidFill>
                  <a:srgbClr val="0070C0"/>
                </a:solidFill>
                <a:latin typeface="+mn-lt"/>
              </a:rPr>
              <a:t>the goal when Setting Boundaries is a healthy balance (Not too Rigid or too Loose)</a:t>
            </a:r>
          </a:p>
        </p:txBody>
      </p:sp>
      <p:sp>
        <p:nvSpPr>
          <p:cNvPr id="12" name="Freeform 6">
            <a:extLst>
              <a:ext uri="{FF2B5EF4-FFF2-40B4-BE49-F238E27FC236}">
                <a16:creationId xmlns:a16="http://schemas.microsoft.com/office/drawing/2014/main" id="{9BD2ECB5-E1D5-4F95-8DB5-D6B38DEEE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4" name="Rectangle 13">
            <a:extLst>
              <a:ext uri="{FF2B5EF4-FFF2-40B4-BE49-F238E27FC236}">
                <a16:creationId xmlns:a16="http://schemas.microsoft.com/office/drawing/2014/main" id="{1500752C-7683-4E03-95C5-06FCFE0C9C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681BFFC-49B3-4A40-B744-693C715EC2C1}"/>
              </a:ext>
            </a:extLst>
          </p:cNvPr>
          <p:cNvGraphicFramePr>
            <a:graphicFrameLocks noGrp="1"/>
          </p:cNvGraphicFramePr>
          <p:nvPr>
            <p:ph idx="1"/>
            <p:extLst>
              <p:ext uri="{D42A27DB-BD31-4B8C-83A1-F6EECF244321}">
                <p14:modId xmlns:p14="http://schemas.microsoft.com/office/powerpoint/2010/main" val="2985904525"/>
              </p:ext>
            </p:extLst>
          </p:nvPr>
        </p:nvGraphicFramePr>
        <p:xfrm>
          <a:off x="1006475" y="1874517"/>
          <a:ext cx="10179050" cy="4601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8408F24C-030C-7249-A835-666FABFE919A}"/>
              </a:ext>
            </a:extLst>
          </p:cNvPr>
          <p:cNvSpPr txBox="1"/>
          <p:nvPr/>
        </p:nvSpPr>
        <p:spPr>
          <a:xfrm>
            <a:off x="1364361" y="3059295"/>
            <a:ext cx="2707577" cy="3693319"/>
          </a:xfrm>
          <a:prstGeom prst="rect">
            <a:avLst/>
          </a:prstGeom>
          <a:noFill/>
        </p:spPr>
        <p:txBody>
          <a:bodyPr wrap="square" rtlCol="0">
            <a:spAutoFit/>
          </a:bodyPr>
          <a:lstStyle/>
          <a:p>
            <a:r>
              <a:rPr lang="en-US" dirty="0"/>
              <a:t>Inflexible/Rigid  boundaries may result in: </a:t>
            </a:r>
          </a:p>
          <a:p>
            <a:endParaRPr lang="en-US" dirty="0"/>
          </a:p>
          <a:p>
            <a:r>
              <a:rPr lang="en-US" dirty="0"/>
              <a:t>Not asking for help when needed</a:t>
            </a:r>
          </a:p>
          <a:p>
            <a:endParaRPr lang="en-US" dirty="0"/>
          </a:p>
          <a:p>
            <a:r>
              <a:rPr lang="en-US" dirty="0"/>
              <a:t>Appearing to be detached from others/ keeping people at a distance</a:t>
            </a:r>
          </a:p>
          <a:p>
            <a:endParaRPr lang="en-US" dirty="0"/>
          </a:p>
          <a:p>
            <a:r>
              <a:rPr lang="en-US" dirty="0"/>
              <a:t>Not ever sharing any personal information</a:t>
            </a:r>
          </a:p>
          <a:p>
            <a:endParaRPr lang="en-US" dirty="0"/>
          </a:p>
        </p:txBody>
      </p:sp>
    </p:spTree>
    <p:extLst>
      <p:ext uri="{BB962C8B-B14F-4D97-AF65-F5344CB8AC3E}">
        <p14:creationId xmlns:p14="http://schemas.microsoft.com/office/powerpoint/2010/main" val="16125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FE62D-4F24-DB42-A03A-31949C0BDF70}"/>
              </a:ext>
            </a:extLst>
          </p:cNvPr>
          <p:cNvSpPr>
            <a:spLocks noGrp="1"/>
          </p:cNvSpPr>
          <p:nvPr>
            <p:ph type="title"/>
          </p:nvPr>
        </p:nvSpPr>
        <p:spPr/>
        <p:txBody>
          <a:bodyPr/>
          <a:lstStyle/>
          <a:p>
            <a:r>
              <a:rPr lang="en-US" dirty="0"/>
              <a:t>Why are boundaries necessary to maintain wellness?</a:t>
            </a:r>
          </a:p>
        </p:txBody>
      </p:sp>
      <p:sp>
        <p:nvSpPr>
          <p:cNvPr id="3" name="Content Placeholder 2">
            <a:extLst>
              <a:ext uri="{FF2B5EF4-FFF2-40B4-BE49-F238E27FC236}">
                <a16:creationId xmlns:a16="http://schemas.microsoft.com/office/drawing/2014/main" id="{56693611-12E8-5643-A136-7864512E8EE3}"/>
              </a:ext>
            </a:extLst>
          </p:cNvPr>
          <p:cNvSpPr>
            <a:spLocks noGrp="1"/>
          </p:cNvSpPr>
          <p:nvPr>
            <p:ph idx="1"/>
          </p:nvPr>
        </p:nvSpPr>
        <p:spPr>
          <a:xfrm>
            <a:off x="1251678" y="2286001"/>
            <a:ext cx="10178322" cy="4000499"/>
          </a:xfrm>
        </p:spPr>
        <p:txBody>
          <a:bodyPr>
            <a:noAutofit/>
          </a:bodyPr>
          <a:lstStyle/>
          <a:p>
            <a:r>
              <a:rPr lang="en-US" sz="2400" dirty="0"/>
              <a:t>As a clinician boundary setting will allow you to have agency over your life</a:t>
            </a:r>
          </a:p>
          <a:p>
            <a:r>
              <a:rPr lang="en-US" sz="2400" dirty="0"/>
              <a:t>You get to determine what your limits are (for example:  As a clinician you may decide that you will never do work on Saturdays)</a:t>
            </a:r>
          </a:p>
          <a:p>
            <a:r>
              <a:rPr lang="en-US" sz="2400" dirty="0"/>
              <a:t>Going beyond our limits can leave us feeling </a:t>
            </a:r>
          </a:p>
          <a:p>
            <a:pPr lvl="1"/>
            <a:r>
              <a:rPr lang="en-US" sz="2400" dirty="0"/>
              <a:t>Resentful </a:t>
            </a:r>
          </a:p>
          <a:p>
            <a:pPr lvl="1"/>
            <a:r>
              <a:rPr lang="en-US" sz="2400" dirty="0"/>
              <a:t>Feeling as if we do not have ownership over our own lives</a:t>
            </a:r>
          </a:p>
          <a:p>
            <a:pPr lvl="1"/>
            <a:r>
              <a:rPr lang="en-US" sz="2400" dirty="0"/>
              <a:t>Feeling guilty </a:t>
            </a:r>
          </a:p>
          <a:p>
            <a:pPr lvl="1"/>
            <a:r>
              <a:rPr lang="en-US" sz="2400" dirty="0"/>
              <a:t>Exhausted and ultimately, burned out</a:t>
            </a:r>
          </a:p>
        </p:txBody>
      </p:sp>
    </p:spTree>
    <p:extLst>
      <p:ext uri="{BB962C8B-B14F-4D97-AF65-F5344CB8AC3E}">
        <p14:creationId xmlns:p14="http://schemas.microsoft.com/office/powerpoint/2010/main" val="269688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5D92-D87F-8146-89FA-4687E346D0AF}"/>
              </a:ext>
            </a:extLst>
          </p:cNvPr>
          <p:cNvSpPr>
            <a:spLocks noGrp="1"/>
          </p:cNvSpPr>
          <p:nvPr>
            <p:ph type="title"/>
          </p:nvPr>
        </p:nvSpPr>
        <p:spPr>
          <a:xfrm>
            <a:off x="1251679" y="645107"/>
            <a:ext cx="3384329" cy="5421436"/>
          </a:xfrm>
        </p:spPr>
        <p:txBody>
          <a:bodyPr anchor="ctr">
            <a:normAutofit/>
          </a:bodyPr>
          <a:lstStyle/>
          <a:p>
            <a:r>
              <a:rPr lang="en-US" sz="4000" dirty="0"/>
              <a:t>How can setting limits improve our wellbeing? </a:t>
            </a:r>
          </a:p>
        </p:txBody>
      </p:sp>
      <p:graphicFrame>
        <p:nvGraphicFramePr>
          <p:cNvPr id="5" name="Content Placeholder 2">
            <a:extLst>
              <a:ext uri="{FF2B5EF4-FFF2-40B4-BE49-F238E27FC236}">
                <a16:creationId xmlns:a16="http://schemas.microsoft.com/office/drawing/2014/main" id="{7FB5E7CA-B3CC-4957-8A91-5DE4E77EE3DD}"/>
              </a:ext>
            </a:extLst>
          </p:cNvPr>
          <p:cNvGraphicFramePr>
            <a:graphicFrameLocks noGrp="1"/>
          </p:cNvGraphicFramePr>
          <p:nvPr>
            <p:ph idx="1"/>
            <p:extLst>
              <p:ext uri="{D42A27DB-BD31-4B8C-83A1-F6EECF244321}">
                <p14:modId xmlns:p14="http://schemas.microsoft.com/office/powerpoint/2010/main" val="2166460778"/>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617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2A1A-5C6F-7D40-9E18-6434BE193261}"/>
              </a:ext>
            </a:extLst>
          </p:cNvPr>
          <p:cNvSpPr>
            <a:spLocks noGrp="1"/>
          </p:cNvSpPr>
          <p:nvPr>
            <p:ph type="title"/>
          </p:nvPr>
        </p:nvSpPr>
        <p:spPr>
          <a:xfrm>
            <a:off x="1251679" y="645107"/>
            <a:ext cx="3384329" cy="1640894"/>
          </a:xfrm>
        </p:spPr>
        <p:txBody>
          <a:bodyPr anchor="t">
            <a:normAutofit fontScale="90000"/>
          </a:bodyPr>
          <a:lstStyle/>
          <a:p>
            <a:r>
              <a:rPr lang="en-US" sz="4000" dirty="0"/>
              <a:t>How to say “no” effectively</a:t>
            </a:r>
          </a:p>
        </p:txBody>
      </p:sp>
      <p:sp>
        <p:nvSpPr>
          <p:cNvPr id="3" name="Content Placeholder 2">
            <a:extLst>
              <a:ext uri="{FF2B5EF4-FFF2-40B4-BE49-F238E27FC236}">
                <a16:creationId xmlns:a16="http://schemas.microsoft.com/office/drawing/2014/main" id="{1C01E8B9-E536-B74C-8AF3-9A0D26D4EA18}"/>
              </a:ext>
            </a:extLst>
          </p:cNvPr>
          <p:cNvSpPr>
            <a:spLocks noGrp="1"/>
          </p:cNvSpPr>
          <p:nvPr>
            <p:ph idx="1"/>
          </p:nvPr>
        </p:nvSpPr>
        <p:spPr>
          <a:xfrm>
            <a:off x="1251679" y="2286001"/>
            <a:ext cx="3384330" cy="3940844"/>
          </a:xfrm>
        </p:spPr>
        <p:txBody>
          <a:bodyPr>
            <a:normAutofit lnSpcReduction="10000"/>
          </a:bodyPr>
          <a:lstStyle/>
          <a:p>
            <a:r>
              <a:rPr lang="en-US" dirty="0"/>
              <a:t>Say no in a calm manner and provide a quick explanation </a:t>
            </a:r>
          </a:p>
          <a:p>
            <a:r>
              <a:rPr lang="en-US" dirty="0"/>
              <a:t>Do not over explain</a:t>
            </a:r>
          </a:p>
          <a:p>
            <a:r>
              <a:rPr lang="en-US" dirty="0"/>
              <a:t>Saying no does not have to come from a place of anger </a:t>
            </a:r>
          </a:p>
          <a:p>
            <a:r>
              <a:rPr lang="en-US" dirty="0"/>
              <a:t>You do not need to apologize for saying no</a:t>
            </a:r>
          </a:p>
          <a:p>
            <a:r>
              <a:rPr lang="en-US" dirty="0"/>
              <a:t>You may want to use words such as “under different circumstances” “I wish I could”</a:t>
            </a:r>
          </a:p>
          <a:p>
            <a:endParaRPr lang="en-US" dirty="0"/>
          </a:p>
        </p:txBody>
      </p:sp>
      <p:pic>
        <p:nvPicPr>
          <p:cNvPr id="7" name="Picture 6" descr="A picture containing shape&#10;&#10;Description automatically generated">
            <a:extLst>
              <a:ext uri="{FF2B5EF4-FFF2-40B4-BE49-F238E27FC236}">
                <a16:creationId xmlns:a16="http://schemas.microsoft.com/office/drawing/2014/main" id="{66A022C6-E83A-B44C-BC19-3E8502B2D39D}"/>
              </a:ext>
            </a:extLst>
          </p:cNvPr>
          <p:cNvPicPr>
            <a:picLocks noChangeAspect="1"/>
          </p:cNvPicPr>
          <p:nvPr/>
        </p:nvPicPr>
        <p:blipFill>
          <a:blip r:embed="rId2"/>
          <a:stretch>
            <a:fillRect/>
          </a:stretch>
        </p:blipFill>
        <p:spPr>
          <a:xfrm>
            <a:off x="5472113" y="1371600"/>
            <a:ext cx="5815012" cy="4114800"/>
          </a:xfrm>
          <a:prstGeom prst="rect">
            <a:avLst/>
          </a:prstGeom>
        </p:spPr>
      </p:pic>
    </p:spTree>
    <p:extLst>
      <p:ext uri="{BB962C8B-B14F-4D97-AF65-F5344CB8AC3E}">
        <p14:creationId xmlns:p14="http://schemas.microsoft.com/office/powerpoint/2010/main" val="405481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5"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7" name="Rectangle 9">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8" name="Rectangle 11">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3B37BE11-EBBD-744F-8DA1-28984BF48312}"/>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800" spc="800" dirty="0"/>
              <a:t>It is not your duty to please everyone</a:t>
            </a:r>
          </a:p>
        </p:txBody>
      </p:sp>
      <p:sp>
        <p:nvSpPr>
          <p:cNvPr id="3" name="Content Placeholder 2">
            <a:extLst>
              <a:ext uri="{FF2B5EF4-FFF2-40B4-BE49-F238E27FC236}">
                <a16:creationId xmlns:a16="http://schemas.microsoft.com/office/drawing/2014/main" id="{2B6F4C47-9ADE-3A41-8A31-707E363FE627}"/>
              </a:ext>
            </a:extLst>
          </p:cNvPr>
          <p:cNvSpPr>
            <a:spLocks noGrp="1"/>
          </p:cNvSpPr>
          <p:nvPr>
            <p:ph idx="1"/>
          </p:nvPr>
        </p:nvSpPr>
        <p:spPr>
          <a:xfrm>
            <a:off x="7429500" y="630936"/>
            <a:ext cx="3857625" cy="5727002"/>
          </a:xfrm>
        </p:spPr>
        <p:txBody>
          <a:bodyPr vert="horz" lIns="91440" tIns="45720" rIns="91440" bIns="45720" rtlCol="0" anchor="ctr">
            <a:normAutofit lnSpcReduction="10000"/>
          </a:bodyPr>
          <a:lstStyle/>
          <a:p>
            <a:pPr>
              <a:lnSpc>
                <a:spcPct val="100000"/>
              </a:lnSpc>
            </a:pPr>
            <a:r>
              <a:rPr lang="en-US" b="1" cap="all" spc="400" dirty="0">
                <a:solidFill>
                  <a:schemeClr val="tx2"/>
                </a:solidFill>
              </a:rPr>
              <a:t>Sometimes individuals may get angry at you for saying NO</a:t>
            </a:r>
          </a:p>
          <a:p>
            <a:pPr>
              <a:lnSpc>
                <a:spcPct val="100000"/>
              </a:lnSpc>
            </a:pPr>
            <a:r>
              <a:rPr lang="en-US" b="1" cap="all" spc="400" dirty="0">
                <a:solidFill>
                  <a:schemeClr val="tx2"/>
                </a:solidFill>
              </a:rPr>
              <a:t>It is not your responsibility to manage their emotions </a:t>
            </a:r>
          </a:p>
          <a:p>
            <a:pPr>
              <a:lnSpc>
                <a:spcPct val="100000"/>
              </a:lnSpc>
            </a:pPr>
            <a:r>
              <a:rPr lang="en-US" b="1" cap="all" spc="400" dirty="0">
                <a:solidFill>
                  <a:schemeClr val="tx2"/>
                </a:solidFill>
              </a:rPr>
              <a:t>Individuals should be able to manage their own disappointment</a:t>
            </a:r>
          </a:p>
          <a:p>
            <a:pPr>
              <a:lnSpc>
                <a:spcPct val="100000"/>
              </a:lnSpc>
            </a:pPr>
            <a:r>
              <a:rPr lang="en-US" b="1" cap="all" spc="400" dirty="0">
                <a:solidFill>
                  <a:schemeClr val="tx2"/>
                </a:solidFill>
              </a:rPr>
              <a:t>BY remaining calm you are modeling how to manage emotions</a:t>
            </a:r>
          </a:p>
        </p:txBody>
      </p:sp>
      <p:sp>
        <p:nvSpPr>
          <p:cNvPr id="16" name="Freeform: Shape 15">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8507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7B2D-A47C-3E43-938D-43807949F847}"/>
              </a:ext>
            </a:extLst>
          </p:cNvPr>
          <p:cNvSpPr>
            <a:spLocks noGrp="1"/>
          </p:cNvSpPr>
          <p:nvPr>
            <p:ph type="title"/>
          </p:nvPr>
        </p:nvSpPr>
        <p:spPr/>
        <p:txBody>
          <a:bodyPr/>
          <a:lstStyle/>
          <a:p>
            <a:r>
              <a:rPr lang="en-US" dirty="0"/>
              <a:t>Setting boundaries can help you and your patients feel safe</a:t>
            </a:r>
          </a:p>
        </p:txBody>
      </p:sp>
      <p:sp>
        <p:nvSpPr>
          <p:cNvPr id="3" name="Content Placeholder 2">
            <a:extLst>
              <a:ext uri="{FF2B5EF4-FFF2-40B4-BE49-F238E27FC236}">
                <a16:creationId xmlns:a16="http://schemas.microsoft.com/office/drawing/2014/main" id="{C73572AC-61A0-1843-94A0-91F44A3730C4}"/>
              </a:ext>
            </a:extLst>
          </p:cNvPr>
          <p:cNvSpPr>
            <a:spLocks noGrp="1"/>
          </p:cNvSpPr>
          <p:nvPr>
            <p:ph idx="1"/>
          </p:nvPr>
        </p:nvSpPr>
        <p:spPr/>
        <p:txBody>
          <a:bodyPr>
            <a:normAutofit/>
          </a:bodyPr>
          <a:lstStyle/>
          <a:p>
            <a:r>
              <a:rPr lang="en-US" sz="2800" dirty="0"/>
              <a:t>Your patients will feel safer knowing that you can protect them by setting appropriate boundaries (</a:t>
            </a:r>
            <a:r>
              <a:rPr lang="en-US" sz="2800" dirty="0" err="1"/>
              <a:t>ie</a:t>
            </a:r>
            <a:r>
              <a:rPr lang="en-US" sz="2800" dirty="0"/>
              <a:t>. You will not prescribe a dangerous medication just because they are asking for it)</a:t>
            </a:r>
          </a:p>
          <a:p>
            <a:r>
              <a:rPr lang="en-US" sz="2800" dirty="0"/>
              <a:t>You can model for your patients that nice and caring people can also say ”no” </a:t>
            </a:r>
          </a:p>
          <a:p>
            <a:r>
              <a:rPr lang="en-US" sz="2800" dirty="0"/>
              <a:t>You can help your patients understand that prioritizing our self care does not make us selfish but rather responsible </a:t>
            </a:r>
          </a:p>
        </p:txBody>
      </p:sp>
    </p:spTree>
    <p:extLst>
      <p:ext uri="{BB962C8B-B14F-4D97-AF65-F5344CB8AC3E}">
        <p14:creationId xmlns:p14="http://schemas.microsoft.com/office/powerpoint/2010/main" val="635211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4A60-21D8-944D-9021-F64F95805089}"/>
              </a:ext>
            </a:extLst>
          </p:cNvPr>
          <p:cNvSpPr>
            <a:spLocks noGrp="1"/>
          </p:cNvSpPr>
          <p:nvPr>
            <p:ph type="title"/>
          </p:nvPr>
        </p:nvSpPr>
        <p:spPr>
          <a:xfrm>
            <a:off x="1151666" y="268085"/>
            <a:ext cx="10178322" cy="1492132"/>
          </a:xfrm>
        </p:spPr>
        <p:txBody>
          <a:bodyPr>
            <a:normAutofit/>
          </a:bodyPr>
          <a:lstStyle/>
          <a:p>
            <a:r>
              <a:rPr lang="en-US" sz="4800" dirty="0"/>
              <a:t>Why is it so hard to say “</a:t>
            </a:r>
            <a:r>
              <a:rPr lang="en-US" sz="4800" dirty="0" err="1"/>
              <a:t>nO</a:t>
            </a:r>
            <a:r>
              <a:rPr lang="en-US" sz="4800" dirty="0"/>
              <a:t>” as clinicians?</a:t>
            </a:r>
          </a:p>
        </p:txBody>
      </p:sp>
      <p:sp>
        <p:nvSpPr>
          <p:cNvPr id="3" name="Content Placeholder 2">
            <a:extLst>
              <a:ext uri="{FF2B5EF4-FFF2-40B4-BE49-F238E27FC236}">
                <a16:creationId xmlns:a16="http://schemas.microsoft.com/office/drawing/2014/main" id="{B9E36AB5-722D-D041-8AF8-CC23BF45557C}"/>
              </a:ext>
            </a:extLst>
          </p:cNvPr>
          <p:cNvSpPr>
            <a:spLocks noGrp="1"/>
          </p:cNvSpPr>
          <p:nvPr>
            <p:ph idx="1"/>
          </p:nvPr>
        </p:nvSpPr>
        <p:spPr>
          <a:xfrm>
            <a:off x="1014413" y="1874517"/>
            <a:ext cx="10787062" cy="4840608"/>
          </a:xfrm>
        </p:spPr>
        <p:txBody>
          <a:bodyPr>
            <a:noAutofit/>
          </a:bodyPr>
          <a:lstStyle/>
          <a:p>
            <a:r>
              <a:rPr lang="en-US" sz="1800" b="1" dirty="0"/>
              <a:t>We want to help others</a:t>
            </a:r>
          </a:p>
          <a:p>
            <a:pPr lvl="1"/>
            <a:r>
              <a:rPr lang="en-US" sz="1600" dirty="0"/>
              <a:t>Remember: You may be able to help at another time</a:t>
            </a:r>
          </a:p>
          <a:p>
            <a:pPr lvl="1"/>
            <a:r>
              <a:rPr lang="en-US" sz="1600" dirty="0"/>
              <a:t>Remember: Nobody benefits from their doctor getting burned out</a:t>
            </a:r>
          </a:p>
          <a:p>
            <a:r>
              <a:rPr lang="en-US" sz="1800" b="1" dirty="0"/>
              <a:t>We do not like disappointing others</a:t>
            </a:r>
          </a:p>
          <a:p>
            <a:pPr lvl="1"/>
            <a:r>
              <a:rPr lang="en-US" sz="1600" dirty="0"/>
              <a:t>Remember: At times, we may disappoint others in order to do what you believe is best for them clinically </a:t>
            </a:r>
          </a:p>
          <a:p>
            <a:pPr lvl="1"/>
            <a:r>
              <a:rPr lang="en-US" sz="1600" dirty="0"/>
              <a:t>Remember: Your patient will be able to handle the disappointment. If they are unable to, it is not your fault that they are unable to manage their emotions.  It is also important to think about what else may be going on that the patient cannot regulate their emotions.</a:t>
            </a:r>
          </a:p>
          <a:p>
            <a:r>
              <a:rPr lang="en-US" sz="1800" b="1" dirty="0"/>
              <a:t>We worry that our patient will get mad at us</a:t>
            </a:r>
          </a:p>
          <a:p>
            <a:pPr lvl="1"/>
            <a:r>
              <a:rPr lang="en-US" sz="1600" dirty="0"/>
              <a:t>Remember: At times, others will be mad at us, but that does not mean that the relationship will be damaged as a result. It is ok for patients to be mad at us. The hope is that they will be able to forgive us, and move on. </a:t>
            </a:r>
          </a:p>
          <a:p>
            <a:r>
              <a:rPr lang="en-US" sz="1800" b="1" dirty="0"/>
              <a:t>We feel guilty when saying “no”</a:t>
            </a:r>
          </a:p>
          <a:p>
            <a:pPr lvl="1"/>
            <a:r>
              <a:rPr lang="en-US" sz="1600" dirty="0"/>
              <a:t>Remember: Guilt is also another normal everyday emotion.  And we do not always have to respond to that guilty feeling. At times, it is ok to tolerate the feeling of guilt and move on.</a:t>
            </a:r>
          </a:p>
          <a:p>
            <a:pPr marL="0" indent="0">
              <a:buNone/>
            </a:pPr>
            <a:r>
              <a:rPr lang="en-US" sz="1400" dirty="0"/>
              <a:t> </a:t>
            </a:r>
          </a:p>
        </p:txBody>
      </p:sp>
    </p:spTree>
    <p:extLst>
      <p:ext uri="{BB962C8B-B14F-4D97-AF65-F5344CB8AC3E}">
        <p14:creationId xmlns:p14="http://schemas.microsoft.com/office/powerpoint/2010/main" val="235756516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{DD8DC5E4-62EE-0A4D-A995-4E2B57FD876B}tf10001071</Template>
  <TotalTime>810</TotalTime>
  <Words>755</Words>
  <Application>Microsoft Macintosh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Impact</vt:lpstr>
      <vt:lpstr>Badge</vt:lpstr>
      <vt:lpstr>Healthy boundary setting in order to maintain wellness</vt:lpstr>
      <vt:lpstr>What do we mean by boundary setting?</vt:lpstr>
      <vt:lpstr>Different Boundary-setting styles  the goal when Setting Boundaries is a healthy balance (Not too Rigid or too Loose)</vt:lpstr>
      <vt:lpstr>Why are boundaries necessary to maintain wellness?</vt:lpstr>
      <vt:lpstr>How can setting limits improve our wellbeing? </vt:lpstr>
      <vt:lpstr>How to say “no” effectively</vt:lpstr>
      <vt:lpstr>It is not your duty to please everyone</vt:lpstr>
      <vt:lpstr>Setting boundaries can help you and your patients feel safe</vt:lpstr>
      <vt:lpstr>Why is it so hard to say “nO” as clinicians?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boundary setting in order to maintain wellness</dc:title>
  <dc:creator>Hurtado, Alicia</dc:creator>
  <cp:lastModifiedBy>Hurtado, Alicia</cp:lastModifiedBy>
  <cp:revision>3</cp:revision>
  <dcterms:created xsi:type="dcterms:W3CDTF">2021-12-08T03:53:36Z</dcterms:created>
  <dcterms:modified xsi:type="dcterms:W3CDTF">2021-12-08T17:24:31Z</dcterms:modified>
</cp:coreProperties>
</file>